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Masters/slideMaster2.xml" ContentType="application/vnd.openxmlformats-officedocument.presentationml.slideMaster+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5.xml" ContentType="application/vnd.openxmlformats-officedocument.presentationml.notes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12.xml" ContentType="application/vnd.openxmlformats-officedocument.presentationml.slideLayout+xml"/>
  <Override PartName="/ppt/slideLayouts/slideLayout23.xml" ContentType="application/vnd.openxmlformats-officedocument.presentationml.slideLayout+xml"/>
  <Override PartName="/ppt/slideLayouts/slideLayout1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8"/>
  </p:notesMasterIdLst>
  <p:handoutMasterIdLst>
    <p:handoutMasterId r:id="rId9"/>
  </p:handoutMasterIdLst>
  <p:sldIdLst>
    <p:sldId id="364" r:id="rId3"/>
    <p:sldId id="396" r:id="rId4"/>
    <p:sldId id="399" r:id="rId5"/>
    <p:sldId id="400" r:id="rId6"/>
    <p:sldId id="387" r:id="rId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AAC5"/>
    <a:srgbClr val="B26F16"/>
    <a:srgbClr val="5093C0"/>
    <a:srgbClr val="CC9900"/>
    <a:srgbClr val="792D2B"/>
    <a:srgbClr val="5BB9B0"/>
    <a:srgbClr val="415949"/>
    <a:srgbClr val="516F5B"/>
    <a:srgbClr val="597964"/>
    <a:srgbClr val="7399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23" autoAdjust="0"/>
    <p:restoredTop sz="94660"/>
  </p:normalViewPr>
  <p:slideViewPr>
    <p:cSldViewPr>
      <p:cViewPr varScale="1">
        <p:scale>
          <a:sx n="92" d="100"/>
          <a:sy n="92" d="100"/>
        </p:scale>
        <p:origin x="272" y="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68"/>
    </p:cViewPr>
  </p:sorterViewPr>
  <p:notesViewPr>
    <p:cSldViewPr>
      <p:cViewPr varScale="1">
        <p:scale>
          <a:sx n="75" d="100"/>
          <a:sy n="75" d="100"/>
        </p:scale>
        <p:origin x="203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040" cy="467534"/>
          </a:xfrm>
          <a:prstGeom prst="rect">
            <a:avLst/>
          </a:prstGeom>
        </p:spPr>
        <p:txBody>
          <a:bodyPr vert="horz" lIns="88861" tIns="44431" rIns="88861" bIns="44431" rtlCol="0"/>
          <a:lstStyle>
            <a:lvl1pPr algn="l">
              <a:defRPr sz="1200"/>
            </a:lvl1pPr>
          </a:lstStyle>
          <a:p>
            <a:endParaRPr lang="en-US" dirty="0"/>
          </a:p>
        </p:txBody>
      </p:sp>
      <p:sp>
        <p:nvSpPr>
          <p:cNvPr id="3" name="Date Placeholder 2"/>
          <p:cNvSpPr>
            <a:spLocks noGrp="1"/>
          </p:cNvSpPr>
          <p:nvPr>
            <p:ph type="dt" sz="quarter" idx="1"/>
          </p:nvPr>
        </p:nvSpPr>
        <p:spPr>
          <a:xfrm>
            <a:off x="4008500" y="1"/>
            <a:ext cx="3067040" cy="467534"/>
          </a:xfrm>
          <a:prstGeom prst="rect">
            <a:avLst/>
          </a:prstGeom>
        </p:spPr>
        <p:txBody>
          <a:bodyPr vert="horz" lIns="88861" tIns="44431" rIns="88861" bIns="44431" rtlCol="0"/>
          <a:lstStyle>
            <a:lvl1pPr algn="r">
              <a:defRPr sz="1200"/>
            </a:lvl1pPr>
          </a:lstStyle>
          <a:p>
            <a:fld id="{A989D022-3BCE-4EB0-B971-63D10C0046E2}" type="datetimeFigureOut">
              <a:rPr lang="en-US" smtClean="0"/>
              <a:t>8/30/2017</a:t>
            </a:fld>
            <a:endParaRPr lang="en-US" dirty="0"/>
          </a:p>
        </p:txBody>
      </p:sp>
      <p:sp>
        <p:nvSpPr>
          <p:cNvPr id="4" name="Footer Placeholder 3"/>
          <p:cNvSpPr>
            <a:spLocks noGrp="1"/>
          </p:cNvSpPr>
          <p:nvPr>
            <p:ph type="ftr" sz="quarter" idx="2"/>
          </p:nvPr>
        </p:nvSpPr>
        <p:spPr>
          <a:xfrm>
            <a:off x="0" y="8893994"/>
            <a:ext cx="3067040" cy="467534"/>
          </a:xfrm>
          <a:prstGeom prst="rect">
            <a:avLst/>
          </a:prstGeom>
        </p:spPr>
        <p:txBody>
          <a:bodyPr vert="horz" lIns="88861" tIns="44431" rIns="88861" bIns="4443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500" y="8893994"/>
            <a:ext cx="3067040" cy="467534"/>
          </a:xfrm>
          <a:prstGeom prst="rect">
            <a:avLst/>
          </a:prstGeom>
        </p:spPr>
        <p:txBody>
          <a:bodyPr vert="horz" lIns="88861" tIns="44431" rIns="88861" bIns="44431" rtlCol="0" anchor="b"/>
          <a:lstStyle>
            <a:lvl1pPr algn="r">
              <a:defRPr sz="1200"/>
            </a:lvl1pPr>
          </a:lstStyle>
          <a:p>
            <a:fld id="{233548AC-FCE0-4559-BCE3-CE38E2BF4CDD}" type="slidenum">
              <a:rPr lang="en-US" smtClean="0"/>
              <a:t>‹#›</a:t>
            </a:fld>
            <a:endParaRPr lang="en-US" dirty="0"/>
          </a:p>
        </p:txBody>
      </p:sp>
    </p:spTree>
    <p:extLst>
      <p:ext uri="{BB962C8B-B14F-4D97-AF65-F5344CB8AC3E}">
        <p14:creationId xmlns:p14="http://schemas.microsoft.com/office/powerpoint/2010/main" val="30621673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040" cy="467534"/>
          </a:xfrm>
          <a:prstGeom prst="rect">
            <a:avLst/>
          </a:prstGeom>
        </p:spPr>
        <p:txBody>
          <a:bodyPr vert="horz" lIns="88861" tIns="44431" rIns="88861" bIns="44431" rtlCol="0"/>
          <a:lstStyle>
            <a:lvl1pPr algn="l">
              <a:defRPr sz="1200"/>
            </a:lvl1pPr>
          </a:lstStyle>
          <a:p>
            <a:endParaRPr lang="en-US" dirty="0"/>
          </a:p>
        </p:txBody>
      </p:sp>
      <p:sp>
        <p:nvSpPr>
          <p:cNvPr id="3" name="Date Placeholder 2"/>
          <p:cNvSpPr>
            <a:spLocks noGrp="1"/>
          </p:cNvSpPr>
          <p:nvPr>
            <p:ph type="dt" idx="1"/>
          </p:nvPr>
        </p:nvSpPr>
        <p:spPr>
          <a:xfrm>
            <a:off x="4008500" y="1"/>
            <a:ext cx="3067040" cy="467534"/>
          </a:xfrm>
          <a:prstGeom prst="rect">
            <a:avLst/>
          </a:prstGeom>
        </p:spPr>
        <p:txBody>
          <a:bodyPr vert="horz" lIns="88861" tIns="44431" rIns="88861" bIns="44431" rtlCol="0"/>
          <a:lstStyle>
            <a:lvl1pPr algn="r">
              <a:defRPr sz="1200"/>
            </a:lvl1pPr>
          </a:lstStyle>
          <a:p>
            <a:fld id="{ABAEB1C8-0A4E-4818-A7F7-38DC80D52F04}" type="datetimeFigureOut">
              <a:rPr lang="en-US" smtClean="0"/>
              <a:pPr/>
              <a:t>8/30/2017</a:t>
            </a:fld>
            <a:endParaRPr lang="en-US" dirty="0"/>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88861" tIns="44431" rIns="88861" bIns="44431" rtlCol="0" anchor="ctr"/>
          <a:lstStyle/>
          <a:p>
            <a:endParaRPr lang="en-US" dirty="0"/>
          </a:p>
        </p:txBody>
      </p:sp>
      <p:sp>
        <p:nvSpPr>
          <p:cNvPr id="5" name="Notes Placeholder 4"/>
          <p:cNvSpPr>
            <a:spLocks noGrp="1"/>
          </p:cNvSpPr>
          <p:nvPr>
            <p:ph type="body" sz="quarter" idx="3"/>
          </p:nvPr>
        </p:nvSpPr>
        <p:spPr>
          <a:xfrm>
            <a:off x="708015" y="4447771"/>
            <a:ext cx="5661046" cy="4212454"/>
          </a:xfrm>
          <a:prstGeom prst="rect">
            <a:avLst/>
          </a:prstGeom>
        </p:spPr>
        <p:txBody>
          <a:bodyPr vert="horz" lIns="88861" tIns="44431" rIns="88861" bIns="444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994"/>
            <a:ext cx="3067040" cy="467534"/>
          </a:xfrm>
          <a:prstGeom prst="rect">
            <a:avLst/>
          </a:prstGeom>
        </p:spPr>
        <p:txBody>
          <a:bodyPr vert="horz" lIns="88861" tIns="44431" rIns="88861" bIns="4443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500" y="8893994"/>
            <a:ext cx="3067040" cy="467534"/>
          </a:xfrm>
          <a:prstGeom prst="rect">
            <a:avLst/>
          </a:prstGeom>
        </p:spPr>
        <p:txBody>
          <a:bodyPr vert="horz" lIns="88861" tIns="44431" rIns="88861" bIns="44431" rtlCol="0" anchor="b"/>
          <a:lstStyle>
            <a:lvl1pPr algn="r">
              <a:defRPr sz="1200"/>
            </a:lvl1pPr>
          </a:lstStyle>
          <a:p>
            <a:fld id="{9E487C94-5124-4EDC-BD14-AE4C0692D7E0}" type="slidenum">
              <a:rPr lang="en-US" smtClean="0"/>
              <a:pPr/>
              <a:t>‹#›</a:t>
            </a:fld>
            <a:endParaRPr lang="en-US" dirty="0"/>
          </a:p>
        </p:txBody>
      </p:sp>
    </p:spTree>
    <p:extLst>
      <p:ext uri="{BB962C8B-B14F-4D97-AF65-F5344CB8AC3E}">
        <p14:creationId xmlns:p14="http://schemas.microsoft.com/office/powerpoint/2010/main" val="6941891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Networks can be creatively designed based on what works best in </a:t>
            </a:r>
            <a:r>
              <a:rPr lang="en-US" sz="1200" i="1" kern="1200" dirty="0">
                <a:solidFill>
                  <a:schemeClr val="tx1"/>
                </a:solidFill>
                <a:effectLst/>
                <a:latin typeface="+mn-lt"/>
                <a:ea typeface="+mn-ea"/>
                <a:cs typeface="+mn-cs"/>
              </a:rPr>
              <a:t>your </a:t>
            </a:r>
            <a:r>
              <a:rPr lang="en-US" sz="1200" kern="1200" dirty="0">
                <a:solidFill>
                  <a:schemeClr val="tx1"/>
                </a:solidFill>
                <a:effectLst/>
                <a:latin typeface="+mn-lt"/>
                <a:ea typeface="+mn-ea"/>
                <a:cs typeface="+mn-cs"/>
              </a:rPr>
              <a:t>community for </a:t>
            </a:r>
            <a:r>
              <a:rPr lang="en-US" sz="1200" i="1" kern="1200" dirty="0">
                <a:solidFill>
                  <a:schemeClr val="tx1"/>
                </a:solidFill>
                <a:effectLst/>
                <a:latin typeface="+mn-lt"/>
                <a:ea typeface="+mn-ea"/>
                <a:cs typeface="+mn-cs"/>
              </a:rPr>
              <a:t>your </a:t>
            </a:r>
            <a:r>
              <a:rPr lang="en-US" sz="1200" kern="1200" dirty="0">
                <a:solidFill>
                  <a:schemeClr val="tx1"/>
                </a:solidFill>
                <a:effectLst/>
                <a:latin typeface="+mn-lt"/>
                <a:ea typeface="+mn-ea"/>
                <a:cs typeface="+mn-cs"/>
              </a:rPr>
              <a:t>needs, but there are some basic commonalities that still remain.  Briefly outlined here through the ABCs  </a:t>
            </a:r>
          </a:p>
          <a:p>
            <a:endParaRPr lang="en-US" dirty="0"/>
          </a:p>
        </p:txBody>
      </p:sp>
      <p:sp>
        <p:nvSpPr>
          <p:cNvPr id="4" name="Slide Number Placeholder 3"/>
          <p:cNvSpPr>
            <a:spLocks noGrp="1"/>
          </p:cNvSpPr>
          <p:nvPr>
            <p:ph type="sldNum" sz="quarter" idx="10"/>
          </p:nvPr>
        </p:nvSpPr>
        <p:spPr/>
        <p:txBody>
          <a:bodyPr/>
          <a:lstStyle/>
          <a:p>
            <a:fld id="{9E487C94-5124-4EDC-BD14-AE4C0692D7E0}" type="slidenum">
              <a:rPr lang="en-US" smtClean="0"/>
              <a:pPr/>
              <a:t>1</a:t>
            </a:fld>
            <a:endParaRPr lang="en-US" dirty="0"/>
          </a:p>
        </p:txBody>
      </p:sp>
    </p:spTree>
    <p:extLst>
      <p:ext uri="{BB962C8B-B14F-4D97-AF65-F5344CB8AC3E}">
        <p14:creationId xmlns:p14="http://schemas.microsoft.com/office/powerpoint/2010/main" val="1870388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a:solidFill>
                  <a:schemeClr val="tx1"/>
                </a:solidFill>
                <a:effectLst/>
                <a:latin typeface="+mn-lt"/>
                <a:ea typeface="+mn-ea"/>
                <a:cs typeface="+mn-cs"/>
              </a:rPr>
              <a:t>Networks come together for a variety of reasons.  In some cases, health care organizations in a region might want to work together to achieve </a:t>
            </a:r>
            <a:r>
              <a:rPr lang="en-US" sz="1200" b="1" kern="1200" dirty="0">
                <a:solidFill>
                  <a:schemeClr val="tx1"/>
                </a:solidFill>
                <a:effectLst/>
                <a:latin typeface="+mn-lt"/>
                <a:ea typeface="+mn-ea"/>
                <a:cs typeface="+mn-cs"/>
              </a:rPr>
              <a:t>efficiencies of scale</a:t>
            </a:r>
            <a:r>
              <a:rPr lang="en-US" sz="1200" kern="1200" dirty="0">
                <a:solidFill>
                  <a:schemeClr val="tx1"/>
                </a:solidFill>
                <a:effectLst/>
                <a:latin typeface="+mn-lt"/>
                <a:ea typeface="+mn-ea"/>
                <a:cs typeface="+mn-cs"/>
              </a:rPr>
              <a:t> through joint purchasing or streamlining their processes.  These institutions save money by purchasing services that are provided by the network.  Examples of this can include IT or telehealth services, credentialing, or even care coordination by having the care coordinators work for the network and provide services to all the member organizations.  In these instances, the primary purpose of the network is to provide services to the members rather than to provide services directly to the community at large.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other cases, organizations see value in forming a network to </a:t>
            </a:r>
            <a:r>
              <a:rPr lang="en-US" sz="1200" b="1" kern="1200" dirty="0">
                <a:solidFill>
                  <a:schemeClr val="tx1"/>
                </a:solidFill>
                <a:effectLst/>
                <a:latin typeface="+mn-lt"/>
                <a:ea typeface="+mn-ea"/>
                <a:cs typeface="+mn-cs"/>
              </a:rPr>
              <a:t>leveraging their resources and influence </a:t>
            </a:r>
            <a:r>
              <a:rPr lang="en-US" sz="1200" kern="1200" dirty="0">
                <a:solidFill>
                  <a:schemeClr val="tx1"/>
                </a:solidFill>
                <a:effectLst/>
                <a:latin typeface="+mn-lt"/>
                <a:ea typeface="+mn-ea"/>
                <a:cs typeface="+mn-cs"/>
              </a:rPr>
              <a:t>– providing quality services to the community.  An example of this might be creating a common intake form and process for those seeking services from various health care, social service and non-profit organizations.  In these instances, the role of the network might be more focused in coordinating the activities of the various partners as opposed to selling services to them. </a:t>
            </a:r>
          </a:p>
          <a:p>
            <a:r>
              <a:rPr lang="en-US" sz="1200" kern="1200" dirty="0">
                <a:solidFill>
                  <a:schemeClr val="tx1"/>
                </a:solidFill>
                <a:effectLst/>
                <a:latin typeface="+mn-lt"/>
                <a:ea typeface="+mn-ea"/>
                <a:cs typeface="+mn-cs"/>
              </a:rPr>
              <a:t> In either case, the network exists to produce </a:t>
            </a:r>
            <a:r>
              <a:rPr lang="en-US" sz="1200" b="1" kern="1200" dirty="0">
                <a:solidFill>
                  <a:schemeClr val="tx1"/>
                </a:solidFill>
                <a:effectLst/>
                <a:latin typeface="+mn-lt"/>
                <a:ea typeface="+mn-ea"/>
                <a:cs typeface="+mn-cs"/>
              </a:rPr>
              <a:t>value</a:t>
            </a:r>
            <a:r>
              <a:rPr lang="en-US" sz="1200" kern="1200" dirty="0">
                <a:solidFill>
                  <a:schemeClr val="tx1"/>
                </a:solidFill>
                <a:effectLst/>
                <a:latin typeface="+mn-lt"/>
                <a:ea typeface="+mn-ea"/>
                <a:cs typeface="+mn-cs"/>
              </a:rPr>
              <a:t> for the members and/or the community.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fundamental purpose of the network, is often referred to as a network being internally or externally focused.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Internal</a:t>
            </a:r>
          </a:p>
          <a:p>
            <a:r>
              <a:rPr lang="en-US" sz="1200" kern="1200" dirty="0">
                <a:solidFill>
                  <a:schemeClr val="tx1"/>
                </a:solidFill>
                <a:effectLst/>
                <a:latin typeface="+mn-lt"/>
                <a:ea typeface="+mn-ea"/>
                <a:cs typeface="+mn-cs"/>
              </a:rPr>
              <a:t>In most circumstances, networks that provide services to meet the </a:t>
            </a:r>
            <a:r>
              <a:rPr lang="en-US" sz="1200" b="1" kern="1200" dirty="0">
                <a:solidFill>
                  <a:schemeClr val="tx1"/>
                </a:solidFill>
                <a:effectLst/>
                <a:latin typeface="+mn-lt"/>
                <a:ea typeface="+mn-ea"/>
                <a:cs typeface="+mn-cs"/>
              </a:rPr>
              <a:t>needs</a:t>
            </a:r>
            <a:r>
              <a:rPr lang="en-US" sz="1200" kern="1200" dirty="0">
                <a:solidFill>
                  <a:schemeClr val="tx1"/>
                </a:solidFill>
                <a:effectLst/>
                <a:latin typeface="+mn-lt"/>
                <a:ea typeface="+mn-ea"/>
                <a:cs typeface="+mn-cs"/>
              </a:rPr>
              <a:t> of the member organizations are internally focused. The work of the network </a:t>
            </a:r>
            <a:r>
              <a:rPr lang="en-US" sz="1200" b="1" kern="1200" dirty="0">
                <a:solidFill>
                  <a:schemeClr val="tx1"/>
                </a:solidFill>
                <a:effectLst/>
                <a:latin typeface="+mn-lt"/>
                <a:ea typeface="+mn-ea"/>
                <a:cs typeface="+mn-cs"/>
              </a:rPr>
              <a:t>staff </a:t>
            </a:r>
            <a:r>
              <a:rPr lang="en-US" sz="1200" kern="1200" dirty="0">
                <a:solidFill>
                  <a:schemeClr val="tx1"/>
                </a:solidFill>
                <a:effectLst/>
                <a:latin typeface="+mn-lt"/>
                <a:ea typeface="+mn-ea"/>
                <a:cs typeface="+mn-cs"/>
              </a:rPr>
              <a:t>is to develop the programs that are purchased or utilized by the member partners.  And, most often, members pay fees to be part of the network to access services.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Externally focused- are often partners working together with shared goals among a variety of organization types and are considered externally focused networks because their reason for existence is to serve the broader needs of the community, filling gaps that might exist among all of those working in the community, that have been identified by a needs assessment.  </a:t>
            </a:r>
          </a:p>
          <a:p>
            <a:r>
              <a:rPr lang="en-US" sz="1200" kern="1200" dirty="0">
                <a:solidFill>
                  <a:schemeClr val="tx1"/>
                </a:solidFill>
                <a:effectLst/>
                <a:latin typeface="+mn-lt"/>
                <a:ea typeface="+mn-ea"/>
                <a:cs typeface="+mn-cs"/>
              </a:rPr>
              <a:t>  The financial stability of these types of networks often depend on membership dues, in-kind contributions from members, grants. Etc. </a:t>
            </a:r>
          </a:p>
          <a:p>
            <a:r>
              <a:rPr lang="en-US" sz="1200" kern="1200" dirty="0">
                <a:solidFill>
                  <a:schemeClr val="tx1"/>
                </a:solidFill>
                <a:effectLst/>
                <a:latin typeface="+mn-lt"/>
                <a:ea typeface="+mn-ea"/>
                <a:cs typeface="+mn-cs"/>
              </a:rPr>
              <a:t>The network staff may be in a </a:t>
            </a:r>
            <a:r>
              <a:rPr lang="en-US" sz="1200" b="1" kern="1200" dirty="0">
                <a:solidFill>
                  <a:schemeClr val="tx1"/>
                </a:solidFill>
                <a:effectLst/>
                <a:latin typeface="+mn-lt"/>
                <a:ea typeface="+mn-ea"/>
                <a:cs typeface="+mn-cs"/>
              </a:rPr>
              <a:t>coordinating role</a:t>
            </a:r>
            <a:r>
              <a:rPr lang="en-US" sz="1200" kern="1200" dirty="0">
                <a:solidFill>
                  <a:schemeClr val="tx1"/>
                </a:solidFill>
                <a:effectLst/>
                <a:latin typeface="+mn-lt"/>
                <a:ea typeface="+mn-ea"/>
                <a:cs typeface="+mn-cs"/>
              </a:rPr>
              <a:t> versus a direct service provision role.</a:t>
            </a:r>
          </a:p>
          <a:p>
            <a:r>
              <a:rPr lang="en-US" sz="1200" kern="1200" dirty="0">
                <a:solidFill>
                  <a:schemeClr val="tx1"/>
                </a:solidFill>
                <a:effectLst/>
                <a:latin typeface="+mn-lt"/>
                <a:ea typeface="+mn-ea"/>
                <a:cs typeface="+mn-cs"/>
              </a:rPr>
              <a:t>Over time networks ebb and flow and can adapt their focus on doing both internal and external activities – strengthening the partner organizations and providing quality/efficiently delivered services</a:t>
            </a:r>
          </a:p>
          <a:p>
            <a:endParaRPr lang="en-US" dirty="0"/>
          </a:p>
        </p:txBody>
      </p:sp>
      <p:sp>
        <p:nvSpPr>
          <p:cNvPr id="4" name="Slide Number Placeholder 3"/>
          <p:cNvSpPr>
            <a:spLocks noGrp="1"/>
          </p:cNvSpPr>
          <p:nvPr>
            <p:ph type="sldNum" sz="quarter" idx="10"/>
          </p:nvPr>
        </p:nvSpPr>
        <p:spPr/>
        <p:txBody>
          <a:bodyPr/>
          <a:lstStyle/>
          <a:p>
            <a:fld id="{9E487C94-5124-4EDC-BD14-AE4C0692D7E0}" type="slidenum">
              <a:rPr lang="en-US" smtClean="0"/>
              <a:pPr/>
              <a:t>2</a:t>
            </a:fld>
            <a:endParaRPr lang="en-US" dirty="0"/>
          </a:p>
        </p:txBody>
      </p:sp>
    </p:spTree>
    <p:extLst>
      <p:ext uri="{BB962C8B-B14F-4D97-AF65-F5344CB8AC3E}">
        <p14:creationId xmlns:p14="http://schemas.microsoft.com/office/powerpoint/2010/main" val="2948117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FORHP has minimum requirements of 3 distinct partners in the planning grant, but based on network goals/needs you may have more.</a:t>
            </a:r>
          </a:p>
          <a:p>
            <a:r>
              <a:rPr lang="en-US" sz="1200" kern="1200" dirty="0">
                <a:solidFill>
                  <a:schemeClr val="tx1"/>
                </a:solidFill>
                <a:effectLst/>
                <a:latin typeface="+mn-lt"/>
                <a:ea typeface="+mn-ea"/>
                <a:cs typeface="+mn-cs"/>
              </a:rPr>
              <a:t>Internally focused networks tend to be those that sell services to the network partners, and they are frequently what is referred to as </a:t>
            </a:r>
            <a:r>
              <a:rPr lang="en-US" sz="1200" b="1" kern="1200" dirty="0">
                <a:solidFill>
                  <a:schemeClr val="tx1"/>
                </a:solidFill>
                <a:effectLst/>
                <a:latin typeface="+mn-lt"/>
                <a:ea typeface="+mn-ea"/>
                <a:cs typeface="+mn-cs"/>
              </a:rPr>
              <a:t>horizontal </a:t>
            </a:r>
            <a:r>
              <a:rPr lang="en-US" sz="1200" kern="1200" dirty="0">
                <a:solidFill>
                  <a:schemeClr val="tx1"/>
                </a:solidFill>
                <a:effectLst/>
                <a:latin typeface="+mn-lt"/>
                <a:ea typeface="+mn-ea"/>
                <a:cs typeface="+mn-cs"/>
              </a:rPr>
              <a:t>– all of the members tend to be a similar type of provider organization.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Networks whose members include health care, social service agencies, non-profits, and others are considered vertical networks because of the variety in their member organizations.  </a:t>
            </a:r>
          </a:p>
          <a:p>
            <a:r>
              <a:rPr lang="en-US" sz="1200" kern="1200" dirty="0">
                <a:solidFill>
                  <a:schemeClr val="tx1"/>
                </a:solidFill>
                <a:effectLst/>
                <a:latin typeface="+mn-lt"/>
                <a:ea typeface="+mn-ea"/>
                <a:cs typeface="+mn-cs"/>
              </a:rPr>
              <a:t>Ultimately, the number and types of partners you will need in your network depends on the reason you have chosen to come together – your aspirations.</a:t>
            </a:r>
            <a:endParaRPr lang="en-US" dirty="0"/>
          </a:p>
        </p:txBody>
      </p:sp>
      <p:sp>
        <p:nvSpPr>
          <p:cNvPr id="4" name="Slide Number Placeholder 3"/>
          <p:cNvSpPr>
            <a:spLocks noGrp="1"/>
          </p:cNvSpPr>
          <p:nvPr>
            <p:ph type="sldNum" sz="quarter" idx="10"/>
          </p:nvPr>
        </p:nvSpPr>
        <p:spPr/>
        <p:txBody>
          <a:bodyPr/>
          <a:lstStyle/>
          <a:p>
            <a:fld id="{9E487C94-5124-4EDC-BD14-AE4C0692D7E0}" type="slidenum">
              <a:rPr lang="en-US" smtClean="0"/>
              <a:pPr/>
              <a:t>3</a:t>
            </a:fld>
            <a:endParaRPr lang="en-US" dirty="0"/>
          </a:p>
        </p:txBody>
      </p:sp>
    </p:spTree>
    <p:extLst>
      <p:ext uri="{BB962C8B-B14F-4D97-AF65-F5344CB8AC3E}">
        <p14:creationId xmlns:p14="http://schemas.microsoft.com/office/powerpoint/2010/main" val="3434466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Commitments refer to the obligations of your members.  The key here is having members who share the vision of why you came together and will invest in the success of the network over the </a:t>
            </a:r>
            <a:r>
              <a:rPr lang="en-US" sz="1200" b="1" kern="1200" dirty="0">
                <a:solidFill>
                  <a:schemeClr val="tx1"/>
                </a:solidFill>
                <a:effectLst/>
                <a:latin typeface="+mn-lt"/>
                <a:ea typeface="+mn-ea"/>
                <a:cs typeface="+mn-cs"/>
              </a:rPr>
              <a:t>long-term</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How you assemble your membership is important.  Key considerations include </a:t>
            </a:r>
          </a:p>
          <a:p>
            <a:r>
              <a:rPr lang="en-US" sz="1200" kern="1200" dirty="0">
                <a:solidFill>
                  <a:schemeClr val="tx1"/>
                </a:solidFill>
                <a:effectLst/>
                <a:latin typeface="+mn-lt"/>
                <a:ea typeface="+mn-ea"/>
                <a:cs typeface="+mn-cs"/>
              </a:rPr>
              <a:t>Who is the member?  Is it the individual that sits on the board or is it the organization that the member represents? “Remember that individuals may come and go, so </a:t>
            </a:r>
            <a:r>
              <a:rPr lang="en-US" sz="1200" b="1" kern="1200" dirty="0">
                <a:solidFill>
                  <a:schemeClr val="tx1"/>
                </a:solidFill>
                <a:effectLst/>
                <a:latin typeface="+mn-lt"/>
                <a:ea typeface="+mn-ea"/>
                <a:cs typeface="+mn-cs"/>
              </a:rPr>
              <a:t>if</a:t>
            </a:r>
            <a:r>
              <a:rPr lang="en-US" sz="1200" kern="1200" dirty="0">
                <a:solidFill>
                  <a:schemeClr val="tx1"/>
                </a:solidFill>
                <a:effectLst/>
                <a:latin typeface="+mn-lt"/>
                <a:ea typeface="+mn-ea"/>
                <a:cs typeface="+mn-cs"/>
              </a:rPr>
              <a:t> it is important to have certain </a:t>
            </a:r>
            <a:r>
              <a:rPr lang="en-US" sz="1200" i="1" kern="1200" dirty="0">
                <a:solidFill>
                  <a:schemeClr val="tx1"/>
                </a:solidFill>
                <a:effectLst/>
                <a:latin typeface="+mn-lt"/>
                <a:ea typeface="+mn-ea"/>
                <a:cs typeface="+mn-cs"/>
              </a:rPr>
              <a:t>organizations</a:t>
            </a:r>
            <a:r>
              <a:rPr lang="en-US" sz="1200" kern="1200" dirty="0">
                <a:solidFill>
                  <a:schemeClr val="tx1"/>
                </a:solidFill>
                <a:effectLst/>
                <a:latin typeface="+mn-lt"/>
                <a:ea typeface="+mn-ea"/>
                <a:cs typeface="+mn-cs"/>
              </a:rPr>
              <a:t> committed to your network, you may want to have a discussion about membership in the network.</a:t>
            </a:r>
          </a:p>
          <a:p>
            <a:r>
              <a:rPr lang="en-US" sz="1200" kern="1200" dirty="0">
                <a:solidFill>
                  <a:schemeClr val="tx1"/>
                </a:solidFill>
                <a:effectLst/>
                <a:latin typeface="+mn-lt"/>
                <a:ea typeface="+mn-ea"/>
                <a:cs typeface="+mn-cs"/>
              </a:rPr>
              <a:t>  Another consideration is who is at the table.  Having people who can make decisions and commitments on behalf of their organization facilitates the work of the network.  Also, are your members showing commitment by fully participating in the network – coming to meetings and actively sharing in the discussion.</a:t>
            </a:r>
          </a:p>
          <a:p>
            <a:r>
              <a:rPr lang="en-US" sz="1200" kern="1200" dirty="0">
                <a:solidFill>
                  <a:schemeClr val="tx1"/>
                </a:solidFill>
                <a:effectLst/>
                <a:latin typeface="+mn-lt"/>
                <a:ea typeface="+mn-ea"/>
                <a:cs typeface="+mn-cs"/>
              </a:rPr>
              <a:t>A third consideration is who gets to vote and whether or not you will have levels of different types of members.</a:t>
            </a:r>
          </a:p>
          <a:p>
            <a:r>
              <a:rPr lang="en-US" sz="1200" kern="1200" dirty="0">
                <a:solidFill>
                  <a:schemeClr val="tx1"/>
                </a:solidFill>
                <a:effectLst/>
                <a:latin typeface="+mn-lt"/>
                <a:ea typeface="+mn-ea"/>
                <a:cs typeface="+mn-cs"/>
              </a:rPr>
              <a:t>And, of course, making a financial investment in the network demonstrates commitment as well.  That investment can be monetary or in-kind.</a:t>
            </a:r>
          </a:p>
          <a:p>
            <a:endParaRPr lang="en-US" dirty="0"/>
          </a:p>
        </p:txBody>
      </p:sp>
      <p:sp>
        <p:nvSpPr>
          <p:cNvPr id="4" name="Slide Number Placeholder 3"/>
          <p:cNvSpPr>
            <a:spLocks noGrp="1"/>
          </p:cNvSpPr>
          <p:nvPr>
            <p:ph type="sldNum" sz="quarter" idx="10"/>
          </p:nvPr>
        </p:nvSpPr>
        <p:spPr/>
        <p:txBody>
          <a:bodyPr/>
          <a:lstStyle/>
          <a:p>
            <a:fld id="{9E487C94-5124-4EDC-BD14-AE4C0692D7E0}" type="slidenum">
              <a:rPr lang="en-US" smtClean="0"/>
              <a:pPr/>
              <a:t>4</a:t>
            </a:fld>
            <a:endParaRPr lang="en-US" dirty="0"/>
          </a:p>
        </p:txBody>
      </p:sp>
    </p:spTree>
    <p:extLst>
      <p:ext uri="{BB962C8B-B14F-4D97-AF65-F5344CB8AC3E}">
        <p14:creationId xmlns:p14="http://schemas.microsoft.com/office/powerpoint/2010/main" val="3348137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formality and legal questions that need to be addressed can </a:t>
            </a:r>
            <a:r>
              <a:rPr lang="en-US" sz="1200" b="1" kern="1200" dirty="0">
                <a:solidFill>
                  <a:schemeClr val="tx1"/>
                </a:solidFill>
                <a:effectLst/>
                <a:latin typeface="+mn-lt"/>
                <a:ea typeface="+mn-ea"/>
                <a:cs typeface="+mn-cs"/>
              </a:rPr>
              <a:t>vary</a:t>
            </a:r>
            <a:r>
              <a:rPr lang="en-US" sz="1200" kern="1200" dirty="0">
                <a:solidFill>
                  <a:schemeClr val="tx1"/>
                </a:solidFill>
                <a:effectLst/>
                <a:latin typeface="+mn-lt"/>
                <a:ea typeface="+mn-ea"/>
                <a:cs typeface="+mn-cs"/>
              </a:rPr>
              <a:t> based on what you will be working on together.</a:t>
            </a:r>
          </a:p>
          <a:p>
            <a:r>
              <a:rPr lang="en-US" sz="1200" kern="1200" dirty="0">
                <a:solidFill>
                  <a:schemeClr val="tx1"/>
                </a:solidFill>
                <a:effectLst/>
                <a:latin typeface="+mn-lt"/>
                <a:ea typeface="+mn-ea"/>
                <a:cs typeface="+mn-cs"/>
              </a:rPr>
              <a:t>For example, You may need more formal contracts when buying/selling services with members and yet can use other agreements to share resources or collaborate on program delivery.</a:t>
            </a:r>
          </a:p>
          <a:p>
            <a:r>
              <a:rPr lang="en-US" sz="1200" kern="1200" dirty="0">
                <a:solidFill>
                  <a:schemeClr val="tx1"/>
                </a:solidFill>
                <a:effectLst/>
                <a:latin typeface="+mn-lt"/>
                <a:ea typeface="+mn-ea"/>
                <a:cs typeface="+mn-cs"/>
              </a:rPr>
              <a:t>The longevity/sustainability of your network and all that you will do together may rely on a variety of business models and funding structures, that can change over time depending on the focus of your services.</a:t>
            </a:r>
          </a:p>
          <a:p>
            <a:r>
              <a:rPr lang="en-US" sz="1200" kern="1200" dirty="0">
                <a:solidFill>
                  <a:schemeClr val="tx1"/>
                </a:solidFill>
                <a:effectLst/>
                <a:latin typeface="+mn-lt"/>
                <a:ea typeface="+mn-ea"/>
                <a:cs typeface="+mn-cs"/>
              </a:rPr>
              <a:t>There is a responsibility of your network director to work under the direction of the board – for all the partners and not solely being guided by one partner who might be a fiscal agent or home base for the Director.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With many of these elements -  is it not an either/or situation for many networks, rather you probably fall somewhere along a spectrum for aspirations, breadth, commitment, and structure.</a:t>
            </a:r>
          </a:p>
          <a:p>
            <a:endParaRPr lang="en-US" dirty="0"/>
          </a:p>
        </p:txBody>
      </p:sp>
      <p:sp>
        <p:nvSpPr>
          <p:cNvPr id="4" name="Slide Number Placeholder 3"/>
          <p:cNvSpPr>
            <a:spLocks noGrp="1"/>
          </p:cNvSpPr>
          <p:nvPr>
            <p:ph type="sldNum" sz="quarter" idx="10"/>
          </p:nvPr>
        </p:nvSpPr>
        <p:spPr/>
        <p:txBody>
          <a:bodyPr/>
          <a:lstStyle/>
          <a:p>
            <a:fld id="{9E487C94-5124-4EDC-BD14-AE4C0692D7E0}" type="slidenum">
              <a:rPr lang="en-US" smtClean="0"/>
              <a:pPr/>
              <a:t>5</a:t>
            </a:fld>
            <a:endParaRPr lang="en-US" dirty="0"/>
          </a:p>
        </p:txBody>
      </p:sp>
    </p:spTree>
    <p:extLst>
      <p:ext uri="{BB962C8B-B14F-4D97-AF65-F5344CB8AC3E}">
        <p14:creationId xmlns:p14="http://schemas.microsoft.com/office/powerpoint/2010/main" val="3317322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4800" y="2438400"/>
            <a:ext cx="6781800" cy="1470025"/>
          </a:xfrm>
        </p:spPr>
        <p:txBody>
          <a:bodyPr>
            <a:normAutofit/>
          </a:bodyPr>
          <a:lstStyle>
            <a:lvl1pPr>
              <a:defRPr sz="4000" b="1" cap="small" baseline="0">
                <a:solidFill>
                  <a:schemeClr val="tx1"/>
                </a:solidFill>
              </a:defRPr>
            </a:lvl1pPr>
          </a:lstStyle>
          <a:p>
            <a:r>
              <a:rPr lang="en-US" dirty="0"/>
              <a:t>At issue: </a:t>
            </a:r>
            <a:br>
              <a:rPr lang="en-US" dirty="0"/>
            </a:br>
            <a:r>
              <a:rPr lang="en-US" dirty="0"/>
              <a:t>Firm Name</a:t>
            </a:r>
          </a:p>
        </p:txBody>
      </p:sp>
      <p:sp>
        <p:nvSpPr>
          <p:cNvPr id="3" name="Subtitle 2"/>
          <p:cNvSpPr>
            <a:spLocks noGrp="1"/>
          </p:cNvSpPr>
          <p:nvPr>
            <p:ph type="subTitle" idx="1" hasCustomPrompt="1"/>
          </p:nvPr>
        </p:nvSpPr>
        <p:spPr>
          <a:xfrm>
            <a:off x="304800" y="3962400"/>
            <a:ext cx="6629400" cy="1371600"/>
          </a:xfrm>
        </p:spPr>
        <p:txBody>
          <a:bodyPr>
            <a:normAutofit/>
          </a:bodyPr>
          <a:lstStyle>
            <a:lvl1pPr marL="0" indent="0" algn="l">
              <a:buNone/>
              <a:defRPr sz="28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Exploration of four category treatments </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09600"/>
            <a:ext cx="3782209" cy="49192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normAutofit/>
          </a:bodyPr>
          <a:lstStyle>
            <a:lvl1pPr>
              <a:defRPr sz="36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1823255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859749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3101112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3688959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566920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3288447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166081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lvl2pPr marL="684213" indent="-342900">
              <a:defRPr/>
            </a:lvl2pPr>
            <a:lvl3pPr marL="914400" indent="-230188">
              <a:defRPr/>
            </a:lvl3pPr>
            <a:lvl4pPr marL="1255713" indent="-341313">
              <a:defRPr/>
            </a:lvl4pPr>
            <a:lvl5pPr marL="1487488" indent="-231775">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10356529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3284140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16184958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412831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1" cap="sm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30654D37-FECC-4676-9120-50DB7B00DE5E}" type="slidenum">
              <a:rPr lang="en-US" smtClean="0"/>
              <a:pPr/>
              <a:t>‹#›</a:t>
            </a:fld>
            <a:fld id="{BE9AB23A-1D1C-4877-B41A-7CA2F0D94184}" type="slidenum">
              <a:rPr lang="en-US" smtClean="0"/>
              <a:pPr/>
              <a:t>‹#›</a:t>
            </a:fld>
            <a:endParaRPr lang="en-US" dirty="0"/>
          </a:p>
        </p:txBody>
      </p:sp>
    </p:spTree>
    <p:extLst>
      <p:ext uri="{BB962C8B-B14F-4D97-AF65-F5344CB8AC3E}">
        <p14:creationId xmlns:p14="http://schemas.microsoft.com/office/powerpoint/2010/main" val="423468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marL="684213" indent="-342900">
              <a:defRPr sz="2400"/>
            </a:lvl2pPr>
            <a:lvl3pPr marL="914400" indent="-230188">
              <a:defRPr sz="2000"/>
            </a:lvl3pPr>
            <a:lvl4pPr marL="1255713" indent="-341313">
              <a:defRPr sz="1800"/>
            </a:lvl4pPr>
            <a:lvl5pPr marL="1487488" indent="-231775">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marL="684213" indent="-342900">
              <a:defRPr sz="2400"/>
            </a:lvl2pPr>
            <a:lvl3pPr marL="914400" indent="-230188">
              <a:defRPr sz="2000"/>
            </a:lvl3pPr>
            <a:lvl4pPr marL="1255713" indent="-341313">
              <a:defRPr sz="1800"/>
            </a:lvl4pPr>
            <a:lvl5pPr marL="1487488" indent="-231775">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marL="684213" indent="-342900">
              <a:defRPr sz="2000"/>
            </a:lvl2pPr>
            <a:lvl3pPr marL="914400" indent="-230188">
              <a:defRPr sz="1800"/>
            </a:lvl3pPr>
            <a:lvl4pPr marL="1255713" indent="-341313">
              <a:defRPr sz="1600"/>
            </a:lvl4pPr>
            <a:lvl5pPr marL="1487488" indent="-231775">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1313" indent="-341313">
              <a:defRPr sz="2400"/>
            </a:lvl1pPr>
            <a:lvl2pPr marL="684213" indent="-342900">
              <a:defRPr sz="2000"/>
            </a:lvl2pPr>
            <a:lvl3pPr marL="914400" indent="-230188">
              <a:defRPr sz="1800"/>
            </a:lvl3pPr>
            <a:lvl4pPr marL="1255713" indent="-341313">
              <a:defRPr sz="1600"/>
            </a:lvl4pPr>
            <a:lvl5pPr marL="1487488" indent="-231775">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marL="684213" indent="-342900">
              <a:defRPr sz="2800"/>
            </a:lvl2pPr>
            <a:lvl3pPr marL="914400" indent="-230188">
              <a:defRPr sz="2400"/>
            </a:lvl3pPr>
            <a:lvl4pPr marL="1255713" indent="-341313">
              <a:defRPr sz="2000"/>
            </a:lvl4pPr>
            <a:lvl5pPr marL="1487488" indent="-231775">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52400"/>
            <a:ext cx="7924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04800" y="1447800"/>
            <a:ext cx="7924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34400" y="6400800"/>
            <a:ext cx="381000" cy="365125"/>
          </a:xfrm>
          <a:prstGeom prst="rect">
            <a:avLst/>
          </a:prstGeom>
        </p:spPr>
        <p:txBody>
          <a:bodyPr vert="horz" lIns="91440" tIns="45720" rIns="91440" bIns="45720" rtlCol="0" anchor="ctr"/>
          <a:lstStyle>
            <a:lvl1pPr algn="r">
              <a:defRPr sz="1200">
                <a:solidFill>
                  <a:schemeClr val="bg1"/>
                </a:solidFill>
              </a:defRPr>
            </a:lvl1pPr>
          </a:lstStyle>
          <a:p>
            <a:fld id="{30654D37-FECC-4676-9120-50DB7B00DE5E}" type="slidenum">
              <a:rPr lang="en-US" smtClean="0"/>
              <a:pPr/>
              <a:t>‹#›</a:t>
            </a:fld>
            <a:fld id="{BE9AB23A-1D1C-4877-B41A-7CA2F0D94184}" type="slidenum">
              <a:rPr lang="en-US" smtClean="0"/>
              <a:pPr/>
              <a:t>‹#›</a:t>
            </a:fld>
            <a:endParaRPr lang="en-US" dirty="0"/>
          </a:p>
        </p:txBody>
      </p:sp>
      <p:sp>
        <p:nvSpPr>
          <p:cNvPr id="4" name="Rectangle 3"/>
          <p:cNvSpPr/>
          <p:nvPr userDrawn="1"/>
        </p:nvSpPr>
        <p:spPr>
          <a:xfrm>
            <a:off x="0" y="6096000"/>
            <a:ext cx="9144000" cy="228600"/>
          </a:xfrm>
          <a:prstGeom prst="rect">
            <a:avLst/>
          </a:prstGeom>
          <a:solidFill>
            <a:srgbClr val="509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spcBef>
          <a:spcPct val="0"/>
        </a:spcBef>
        <a:buNone/>
        <a:defRPr sz="36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2">
            <a:lumMod val="75000"/>
          </a:schemeClr>
        </a:buClr>
        <a:buFont typeface="Arial" pitchFamily="34" charset="0"/>
        <a:buChar char="•"/>
        <a:defRPr sz="2800" kern="1200">
          <a:solidFill>
            <a:schemeClr val="tx1"/>
          </a:solidFill>
          <a:latin typeface="+mn-lt"/>
          <a:ea typeface="+mn-ea"/>
          <a:cs typeface="+mn-cs"/>
        </a:defRPr>
      </a:lvl1pPr>
      <a:lvl2pPr marL="573088" indent="-231775" algn="l" defTabSz="914400" rtl="0" eaLnBrk="1" latinLnBrk="0" hangingPunct="1">
        <a:spcBef>
          <a:spcPct val="20000"/>
        </a:spcBef>
        <a:buClr>
          <a:schemeClr val="accent2">
            <a:lumMod val="75000"/>
          </a:schemeClr>
        </a:buClr>
        <a:buFont typeface="Arial" pitchFamily="34" charset="0"/>
        <a:buChar char="–"/>
        <a:defRPr sz="2400" kern="1200">
          <a:solidFill>
            <a:schemeClr val="tx1"/>
          </a:solidFill>
          <a:latin typeface="+mn-lt"/>
          <a:ea typeface="+mn-ea"/>
          <a:cs typeface="+mn-cs"/>
        </a:defRPr>
      </a:lvl2pPr>
      <a:lvl3pPr marL="798513" indent="-225425" algn="l" defTabSz="914400" rtl="0" eaLnBrk="1" latinLnBrk="0" hangingPunct="1">
        <a:spcBef>
          <a:spcPct val="20000"/>
        </a:spcBef>
        <a:buClr>
          <a:schemeClr val="accent2">
            <a:lumMod val="75000"/>
          </a:schemeClr>
        </a:buClr>
        <a:buFont typeface="Arial" pitchFamily="34" charset="0"/>
        <a:buChar char="•"/>
        <a:defRPr sz="2000" kern="1200">
          <a:solidFill>
            <a:schemeClr val="tx1"/>
          </a:solidFill>
          <a:latin typeface="+mn-lt"/>
          <a:ea typeface="+mn-ea"/>
          <a:cs typeface="+mn-cs"/>
        </a:defRPr>
      </a:lvl3pPr>
      <a:lvl4pPr marL="1030288" indent="-231775" algn="l" defTabSz="914400" rtl="0" eaLnBrk="1" latinLnBrk="0" hangingPunct="1">
        <a:spcBef>
          <a:spcPct val="20000"/>
        </a:spcBef>
        <a:buClr>
          <a:schemeClr val="accent2">
            <a:lumMod val="75000"/>
          </a:schemeClr>
        </a:buClr>
        <a:buFont typeface="Arial" pitchFamily="34" charset="0"/>
        <a:buChar char="–"/>
        <a:defRPr sz="1800" kern="1200">
          <a:solidFill>
            <a:schemeClr val="tx1"/>
          </a:solidFill>
          <a:latin typeface="+mn-lt"/>
          <a:ea typeface="+mn-ea"/>
          <a:cs typeface="+mn-cs"/>
        </a:defRPr>
      </a:lvl4pPr>
      <a:lvl5pPr marL="1255713" indent="-225425" algn="l" defTabSz="914400" rtl="0" eaLnBrk="1" latinLnBrk="0" hangingPunct="1">
        <a:spcBef>
          <a:spcPct val="20000"/>
        </a:spcBef>
        <a:buClr>
          <a:schemeClr val="accent2">
            <a:lumMod val="7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110AA-281C-4649-A175-0C2C9557B0A9}" type="slidenum">
              <a:rPr lang="en-US" smtClean="0"/>
              <a:t>‹#›</a:t>
            </a:fld>
            <a:endParaRPr lang="en-US" dirty="0"/>
          </a:p>
        </p:txBody>
      </p:sp>
    </p:spTree>
    <p:extLst>
      <p:ext uri="{BB962C8B-B14F-4D97-AF65-F5344CB8AC3E}">
        <p14:creationId xmlns:p14="http://schemas.microsoft.com/office/powerpoint/2010/main" val="319288996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 y="0"/>
            <a:ext cx="9138137" cy="1569660"/>
          </a:xfrm>
          <a:prstGeom prst="rect">
            <a:avLst/>
          </a:prstGeom>
          <a:solidFill>
            <a:schemeClr val="tx2">
              <a:lumMod val="50000"/>
            </a:schemeClr>
          </a:solidFill>
        </p:spPr>
        <p:txBody>
          <a:bodyPr wrap="square" rtlCol="0">
            <a:spAutoFit/>
          </a:bodyPr>
          <a:lstStyle/>
          <a:p>
            <a:r>
              <a:rPr lang="en-US" sz="4800" b="1" dirty="0">
                <a:solidFill>
                  <a:schemeClr val="bg1"/>
                </a:solidFill>
              </a:rPr>
              <a:t>            </a:t>
            </a:r>
            <a:r>
              <a:rPr lang="en-US" sz="4800" dirty="0">
                <a:solidFill>
                  <a:schemeClr val="bg1"/>
                </a:solidFill>
              </a:rPr>
              <a:t>The Basics in 4 Letters</a:t>
            </a:r>
          </a:p>
          <a:p>
            <a:endParaRPr lang="en-US" sz="4800" b="1" dirty="0">
              <a:solidFill>
                <a:schemeClr val="bg1"/>
              </a:solidFill>
              <a:latin typeface="Calibri" panose="020F0502020204030204" pitchFamily="34" charset="0"/>
              <a:cs typeface="Aharoni" panose="02010803020104030203" pitchFamily="2" charset="-79"/>
            </a:endParaRPr>
          </a:p>
        </p:txBody>
      </p:sp>
      <p:sp>
        <p:nvSpPr>
          <p:cNvPr id="11" name="Rectangle 10"/>
          <p:cNvSpPr/>
          <p:nvPr/>
        </p:nvSpPr>
        <p:spPr>
          <a:xfrm>
            <a:off x="1257300" y="1354030"/>
            <a:ext cx="7048500" cy="1077218"/>
          </a:xfrm>
          <a:prstGeom prst="rect">
            <a:avLst/>
          </a:prstGeom>
        </p:spPr>
        <p:txBody>
          <a:bodyPr wrap="square">
            <a:spAutoFit/>
          </a:bodyPr>
          <a:lstStyle/>
          <a:p>
            <a:endParaRPr lang="en-US" sz="1600" dirty="0">
              <a:latin typeface="Arial Narrow" pitchFamily="34" charset="0"/>
            </a:endParaRPr>
          </a:p>
          <a:p>
            <a:endParaRPr lang="en-US" sz="1600" dirty="0">
              <a:latin typeface="Arial Narrow" pitchFamily="34" charset="0"/>
            </a:endParaRPr>
          </a:p>
          <a:p>
            <a:endParaRPr lang="en-US" sz="1600" dirty="0">
              <a:latin typeface="Arial Narrow" pitchFamily="34" charset="0"/>
            </a:endParaRPr>
          </a:p>
          <a:p>
            <a:r>
              <a:rPr lang="en-US" sz="1600" dirty="0">
                <a:latin typeface="Arial Narrow" pitchFamily="34" charset="0"/>
              </a:rPr>
              <a:t> </a:t>
            </a:r>
            <a:endParaRPr lang="en-US" sz="1300" b="1" dirty="0">
              <a:solidFill>
                <a:srgbClr val="5093C0"/>
              </a:solidFill>
              <a:latin typeface="Arial Narrow"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6420287"/>
            <a:ext cx="2157804" cy="280649"/>
          </a:xfrm>
          <a:prstGeom prst="rect">
            <a:avLst/>
          </a:prstGeom>
        </p:spPr>
      </p:pic>
      <p:sp>
        <p:nvSpPr>
          <p:cNvPr id="4" name="Slide Number Placeholder 3"/>
          <p:cNvSpPr>
            <a:spLocks noGrp="1"/>
          </p:cNvSpPr>
          <p:nvPr>
            <p:ph type="sldNum" sz="quarter" idx="12"/>
          </p:nvPr>
        </p:nvSpPr>
        <p:spPr/>
        <p:txBody>
          <a:bodyPr/>
          <a:lstStyle/>
          <a:p>
            <a:fld id="{F3D80011-5CAD-4923-8708-8786ABE7EA61}" type="slidenum">
              <a:rPr lang="en-US" smtClean="0"/>
              <a:pPr/>
              <a:t>1</a:t>
            </a:fld>
            <a:endParaRPr lang="en-US" dirty="0"/>
          </a:p>
        </p:txBody>
      </p:sp>
      <p:pic>
        <p:nvPicPr>
          <p:cNvPr id="15" name="Picture 14"/>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l="531" t="14275" r="422" b="60091"/>
          <a:stretch/>
        </p:blipFill>
        <p:spPr bwMode="auto">
          <a:xfrm>
            <a:off x="-5862" y="922823"/>
            <a:ext cx="9144000" cy="1939631"/>
          </a:xfrm>
          <a:prstGeom prst="rect">
            <a:avLst/>
          </a:prstGeom>
          <a:solidFill>
            <a:schemeClr val="tx2">
              <a:lumMod val="50000"/>
            </a:schemeClr>
          </a:solidFill>
          <a:ln>
            <a:noFill/>
          </a:ln>
          <a:extLst>
            <a:ext uri="{53640926-AAD7-44D8-BBD7-CCE9431645EC}">
              <a14:shadowObscured xmlns:a14="http://schemas.microsoft.com/office/drawing/2010/main"/>
            </a:ext>
          </a:extLst>
        </p:spPr>
      </p:pic>
      <p:sp>
        <p:nvSpPr>
          <p:cNvPr id="26" name="TextBox 25"/>
          <p:cNvSpPr txBox="1"/>
          <p:nvPr/>
        </p:nvSpPr>
        <p:spPr>
          <a:xfrm>
            <a:off x="2666999" y="4520386"/>
            <a:ext cx="1905001" cy="2185214"/>
          </a:xfrm>
          <a:prstGeom prst="rect">
            <a:avLst/>
          </a:prstGeom>
          <a:noFill/>
        </p:spPr>
        <p:txBody>
          <a:bodyPr wrap="square" rtlCol="0">
            <a:spAutoFit/>
          </a:bodyPr>
          <a:lstStyle/>
          <a:p>
            <a:r>
              <a:rPr lang="en-US" sz="2000" dirty="0">
                <a:solidFill>
                  <a:srgbClr val="FFC000"/>
                </a:solidFill>
              </a:rPr>
              <a:t>   </a:t>
            </a:r>
            <a:br>
              <a:rPr lang="en-US" sz="2000" dirty="0">
                <a:solidFill>
                  <a:srgbClr val="FFC000"/>
                </a:solidFill>
              </a:rPr>
            </a:br>
            <a:r>
              <a:rPr lang="en-US" sz="2000" dirty="0">
                <a:solidFill>
                  <a:srgbClr val="FFC000"/>
                </a:solidFill>
              </a:rPr>
              <a:t>   </a:t>
            </a:r>
            <a:r>
              <a:rPr lang="en-US" sz="2000" dirty="0">
                <a:solidFill>
                  <a:schemeClr val="tx2">
                    <a:lumMod val="50000"/>
                  </a:schemeClr>
                </a:solidFill>
              </a:rPr>
              <a:t>of members </a:t>
            </a:r>
          </a:p>
          <a:p>
            <a:r>
              <a:rPr lang="en-US" sz="2000" dirty="0">
                <a:solidFill>
                  <a:schemeClr val="tx2">
                    <a:lumMod val="50000"/>
                  </a:schemeClr>
                </a:solidFill>
              </a:rPr>
              <a:t>    &amp; partners</a:t>
            </a:r>
            <a:br>
              <a:rPr lang="en-US" sz="3200" dirty="0">
                <a:solidFill>
                  <a:schemeClr val="bg1"/>
                </a:solidFill>
              </a:rPr>
            </a:br>
            <a:r>
              <a:rPr lang="en-US" sz="3200" dirty="0">
                <a:solidFill>
                  <a:schemeClr val="bg1"/>
                </a:solidFill>
              </a:rPr>
              <a:t> </a:t>
            </a:r>
            <a:endParaRPr lang="en-US" sz="500" dirty="0">
              <a:solidFill>
                <a:schemeClr val="bg1"/>
              </a:solidFill>
            </a:endParaRPr>
          </a:p>
          <a:p>
            <a:r>
              <a:rPr lang="en-US" sz="4400" dirty="0">
                <a:solidFill>
                  <a:schemeClr val="bg1"/>
                </a:solidFill>
              </a:rPr>
              <a:t> </a:t>
            </a:r>
          </a:p>
        </p:txBody>
      </p:sp>
      <p:pic>
        <p:nvPicPr>
          <p:cNvPr id="5127" name="Picture 7"/>
          <p:cNvPicPr>
            <a:picLocks noChangeAspect="1" noChangeArrowheads="1"/>
          </p:cNvPicPr>
          <p:nvPr/>
        </p:nvPicPr>
        <p:blipFill>
          <a:blip r:embed="rId5">
            <a:biLevel thresh="75000"/>
            <a:extLst>
              <a:ext uri="{28A0092B-C50C-407E-A947-70E740481C1C}">
                <a14:useLocalDpi xmlns:a14="http://schemas.microsoft.com/office/drawing/2010/main" val="0"/>
              </a:ext>
            </a:extLst>
          </a:blip>
          <a:srcRect/>
          <a:stretch>
            <a:fillRect/>
          </a:stretch>
        </p:blipFill>
        <p:spPr bwMode="auto">
          <a:xfrm>
            <a:off x="7184867" y="3071808"/>
            <a:ext cx="1247317" cy="992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6">
            <a:extLst>
              <a:ext uri="{BEBA8EAE-BF5A-486C-A8C5-ECC9F3942E4B}">
                <a14:imgProps xmlns:a14="http://schemas.microsoft.com/office/drawing/2010/main">
                  <a14:imgLayer r:embed="rId7">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5149760" y="2909425"/>
            <a:ext cx="1418680" cy="1251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0" name="Picture 10"/>
          <p:cNvPicPr>
            <a:picLocks noChangeAspect="1" noChangeArrowheads="1"/>
          </p:cNvPicPr>
          <p:nvPr/>
        </p:nvPicPr>
        <p:blipFill>
          <a:blip r:embed="rId8">
            <a:biLevel thresh="50000"/>
            <a:extLst>
              <a:ext uri="{28A0092B-C50C-407E-A947-70E740481C1C}">
                <a14:useLocalDpi xmlns:a14="http://schemas.microsoft.com/office/drawing/2010/main" val="0"/>
              </a:ext>
            </a:extLst>
          </a:blip>
          <a:srcRect/>
          <a:stretch>
            <a:fillRect/>
          </a:stretch>
        </p:blipFill>
        <p:spPr bwMode="auto">
          <a:xfrm>
            <a:off x="736250" y="2917405"/>
            <a:ext cx="1042099" cy="1215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1"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28601" y="3061648"/>
            <a:ext cx="1229395" cy="11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6"/>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l="75716" t="14275" r="422" b="60091"/>
          <a:stretch/>
        </p:blipFill>
        <p:spPr bwMode="auto">
          <a:xfrm>
            <a:off x="7086600" y="1442628"/>
            <a:ext cx="1719761" cy="1414654"/>
          </a:xfrm>
          <a:prstGeom prst="rect">
            <a:avLst/>
          </a:prstGeom>
          <a:solidFill>
            <a:schemeClr val="tx2">
              <a:lumMod val="50000"/>
            </a:schemeClr>
          </a:solidFill>
          <a:ln>
            <a:noFill/>
          </a:ln>
          <a:extLst>
            <a:ext uri="{53640926-AAD7-44D8-BBD7-CCE9431645EC}">
              <a14:shadowObscured xmlns:a14="http://schemas.microsoft.com/office/drawing/2010/main"/>
            </a:ext>
          </a:extLst>
        </p:spPr>
      </p:pic>
      <p:pic>
        <p:nvPicPr>
          <p:cNvPr id="19" name="Picture 18"/>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l="92705" t="14075" r="790" b="62743"/>
          <a:stretch/>
        </p:blipFill>
        <p:spPr bwMode="auto">
          <a:xfrm>
            <a:off x="7249825" y="990600"/>
            <a:ext cx="1247316" cy="482370"/>
          </a:xfrm>
          <a:prstGeom prst="rect">
            <a:avLst/>
          </a:prstGeom>
          <a:solidFill>
            <a:schemeClr val="tx2">
              <a:lumMod val="50000"/>
            </a:schemeClr>
          </a:solidFill>
          <a:ln>
            <a:noFill/>
          </a:ln>
          <a:extLst>
            <a:ext uri="{53640926-AAD7-44D8-BBD7-CCE9431645EC}">
              <a14:shadowObscured xmlns:a14="http://schemas.microsoft.com/office/drawing/2010/main"/>
            </a:ext>
          </a:extLst>
        </p:spPr>
      </p:pic>
      <p:sp>
        <p:nvSpPr>
          <p:cNvPr id="2" name="TextBox 1"/>
          <p:cNvSpPr txBox="1"/>
          <p:nvPr/>
        </p:nvSpPr>
        <p:spPr>
          <a:xfrm>
            <a:off x="442008" y="4343400"/>
            <a:ext cx="9235392" cy="1538883"/>
          </a:xfrm>
          <a:prstGeom prst="rect">
            <a:avLst/>
          </a:prstGeom>
          <a:noFill/>
        </p:spPr>
        <p:txBody>
          <a:bodyPr wrap="square" rtlCol="0">
            <a:spAutoFit/>
          </a:bodyPr>
          <a:lstStyle/>
          <a:p>
            <a:pPr lvl="0"/>
            <a:r>
              <a:rPr lang="en-US" sz="3200" b="1" dirty="0">
                <a:solidFill>
                  <a:srgbClr val="F79646">
                    <a:lumMod val="75000"/>
                  </a:srgbClr>
                </a:solidFill>
              </a:rPr>
              <a:t>A</a:t>
            </a:r>
            <a:r>
              <a:rPr lang="en-US" sz="3200" dirty="0">
                <a:solidFill>
                  <a:srgbClr val="1F497D">
                    <a:lumMod val="50000"/>
                  </a:srgbClr>
                </a:solidFill>
              </a:rPr>
              <a:t>spiration       </a:t>
            </a:r>
            <a:r>
              <a:rPr lang="en-US" sz="3200" b="1" dirty="0">
                <a:solidFill>
                  <a:srgbClr val="F79646">
                    <a:lumMod val="75000"/>
                  </a:srgbClr>
                </a:solidFill>
              </a:rPr>
              <a:t>B</a:t>
            </a:r>
            <a:r>
              <a:rPr lang="en-US" sz="3200" dirty="0">
                <a:solidFill>
                  <a:srgbClr val="1F497D">
                    <a:lumMod val="50000"/>
                  </a:srgbClr>
                </a:solidFill>
              </a:rPr>
              <a:t>readth        </a:t>
            </a:r>
            <a:r>
              <a:rPr lang="en-US" sz="3000" b="1" spc="-150" dirty="0">
                <a:solidFill>
                  <a:srgbClr val="F79646">
                    <a:lumMod val="75000"/>
                  </a:srgbClr>
                </a:solidFill>
              </a:rPr>
              <a:t>C</a:t>
            </a:r>
            <a:r>
              <a:rPr lang="en-US" sz="3000" spc="-150" dirty="0">
                <a:solidFill>
                  <a:srgbClr val="4F81BD">
                    <a:lumMod val="50000"/>
                  </a:srgbClr>
                </a:solidFill>
              </a:rPr>
              <a:t>ommitments     </a:t>
            </a:r>
            <a:r>
              <a:rPr lang="en-US" sz="3200" b="1" dirty="0">
                <a:solidFill>
                  <a:srgbClr val="F79646">
                    <a:lumMod val="75000"/>
                  </a:srgbClr>
                </a:solidFill>
              </a:rPr>
              <a:t>s</a:t>
            </a:r>
            <a:r>
              <a:rPr lang="en-US" sz="3200" dirty="0">
                <a:solidFill>
                  <a:srgbClr val="1F497D">
                    <a:lumMod val="50000"/>
                  </a:srgbClr>
                </a:solidFill>
              </a:rPr>
              <a:t>tructure</a:t>
            </a:r>
          </a:p>
          <a:p>
            <a:pPr lvl="0"/>
            <a:r>
              <a:rPr lang="en-US" sz="3000" spc="-150" dirty="0">
                <a:solidFill>
                  <a:srgbClr val="4F81BD">
                    <a:lumMod val="50000"/>
                  </a:srgbClr>
                </a:solidFill>
              </a:rPr>
              <a:t> </a:t>
            </a:r>
          </a:p>
          <a:p>
            <a:pPr lvl="0"/>
            <a:endParaRPr lang="en-US" sz="3200" dirty="0">
              <a:solidFill>
                <a:srgbClr val="1F497D">
                  <a:lumMod val="50000"/>
                </a:srgbClr>
              </a:solidFill>
            </a:endParaRPr>
          </a:p>
        </p:txBody>
      </p:sp>
    </p:spTree>
    <p:extLst>
      <p:ext uri="{BB962C8B-B14F-4D97-AF65-F5344CB8AC3E}">
        <p14:creationId xmlns:p14="http://schemas.microsoft.com/office/powerpoint/2010/main" val="805575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54355" y="893116"/>
            <a:ext cx="1503045" cy="1077218"/>
          </a:xfrm>
          <a:prstGeom prst="rect">
            <a:avLst/>
          </a:prstGeom>
        </p:spPr>
        <p:txBody>
          <a:bodyPr wrap="square">
            <a:spAutoFit/>
          </a:bodyPr>
          <a:lstStyle/>
          <a:p>
            <a:endParaRPr lang="en-US" sz="1600" dirty="0">
              <a:latin typeface="Arial Narrow" pitchFamily="34" charset="0"/>
            </a:endParaRPr>
          </a:p>
          <a:p>
            <a:endParaRPr lang="en-US" sz="1600" dirty="0">
              <a:latin typeface="Arial Narrow" pitchFamily="34" charset="0"/>
            </a:endParaRPr>
          </a:p>
          <a:p>
            <a:endParaRPr lang="en-US" sz="1600" dirty="0">
              <a:latin typeface="Arial Narrow" pitchFamily="34" charset="0"/>
            </a:endParaRPr>
          </a:p>
          <a:p>
            <a:r>
              <a:rPr lang="en-US" sz="1600" dirty="0">
                <a:latin typeface="Arial Narrow" pitchFamily="34" charset="0"/>
              </a:rPr>
              <a:t> </a:t>
            </a:r>
            <a:endParaRPr lang="en-US" sz="1300" b="1" dirty="0">
              <a:solidFill>
                <a:srgbClr val="5093C0"/>
              </a:solidFill>
              <a:latin typeface="Arial Narrow" pitchFamily="34" charset="0"/>
            </a:endParaRPr>
          </a:p>
        </p:txBody>
      </p:sp>
      <p:sp>
        <p:nvSpPr>
          <p:cNvPr id="14" name="Rectangle 13"/>
          <p:cNvSpPr/>
          <p:nvPr/>
        </p:nvSpPr>
        <p:spPr>
          <a:xfrm>
            <a:off x="1075404" y="221372"/>
            <a:ext cx="7665320" cy="5174750"/>
          </a:xfrm>
          <a:prstGeom prst="rect">
            <a:avLst/>
          </a:prstGeom>
        </p:spPr>
        <p:txBody>
          <a:bodyPr wrap="square">
            <a:spAutoFit/>
          </a:bodyPr>
          <a:lstStyle/>
          <a:p>
            <a:pPr>
              <a:lnSpc>
                <a:spcPct val="90000"/>
              </a:lnSpc>
              <a:spcBef>
                <a:spcPts val="1000"/>
              </a:spcBef>
            </a:pPr>
            <a:r>
              <a:rPr lang="en-US" sz="3600" dirty="0">
                <a:solidFill>
                  <a:srgbClr val="47AAC5"/>
                </a:solidFill>
              </a:rPr>
              <a:t>Aspiration</a:t>
            </a:r>
          </a:p>
          <a:p>
            <a:pPr lvl="0">
              <a:lnSpc>
                <a:spcPct val="90000"/>
              </a:lnSpc>
              <a:spcBef>
                <a:spcPts val="1000"/>
              </a:spcBef>
            </a:pPr>
            <a:r>
              <a:rPr lang="en-US" sz="2400" b="1" dirty="0">
                <a:solidFill>
                  <a:schemeClr val="accent6">
                    <a:lumMod val="75000"/>
                  </a:schemeClr>
                </a:solidFill>
                <a:latin typeface="Calibri" panose="020F0502020204030204" pitchFamily="34" charset="0"/>
                <a:cs typeface="Aharoni" panose="02010803020104030203" pitchFamily="2" charset="-79"/>
              </a:rPr>
              <a:t>What is the reason that you came together?</a:t>
            </a:r>
            <a:endParaRPr lang="en-US" sz="2400" dirty="0">
              <a:solidFill>
                <a:schemeClr val="accent6">
                  <a:lumMod val="75000"/>
                </a:schemeClr>
              </a:solidFill>
            </a:endParaRPr>
          </a:p>
          <a:p>
            <a:pPr marL="228600" lvl="0" indent="-228600">
              <a:lnSpc>
                <a:spcPct val="90000"/>
              </a:lnSpc>
              <a:spcBef>
                <a:spcPts val="1000"/>
              </a:spcBef>
              <a:buFont typeface="Arial" panose="020B0604020202020204" pitchFamily="34" charset="0"/>
              <a:buChar char="•"/>
            </a:pPr>
            <a:endParaRPr lang="en-US" sz="1500" dirty="0">
              <a:solidFill>
                <a:srgbClr val="92D050"/>
              </a:solidFill>
            </a:endParaRPr>
          </a:p>
          <a:p>
            <a:pPr marL="228600" lvl="0" indent="-228600">
              <a:lnSpc>
                <a:spcPct val="90000"/>
              </a:lnSpc>
              <a:spcBef>
                <a:spcPts val="1000"/>
              </a:spcBef>
              <a:buFont typeface="Arial" panose="020B0604020202020204" pitchFamily="34" charset="0"/>
              <a:buChar char="•"/>
            </a:pPr>
            <a:r>
              <a:rPr lang="en-US" dirty="0">
                <a:solidFill>
                  <a:prstClr val="black"/>
                </a:solidFill>
              </a:rPr>
              <a:t>Efficiencies and economies of scale</a:t>
            </a:r>
          </a:p>
          <a:p>
            <a:pPr marL="228600" lvl="0" indent="-228600">
              <a:lnSpc>
                <a:spcPct val="90000"/>
              </a:lnSpc>
              <a:spcBef>
                <a:spcPts val="1000"/>
              </a:spcBef>
              <a:buFont typeface="Arial" panose="020B0604020202020204" pitchFamily="34" charset="0"/>
              <a:buChar char="•"/>
            </a:pPr>
            <a:r>
              <a:rPr lang="en-US" dirty="0">
                <a:solidFill>
                  <a:prstClr val="black"/>
                </a:solidFill>
              </a:rPr>
              <a:t>Leverage resources &amp; influence </a:t>
            </a:r>
          </a:p>
          <a:p>
            <a:pPr marL="228600" lvl="0" indent="-228600">
              <a:lnSpc>
                <a:spcPct val="90000"/>
              </a:lnSpc>
              <a:spcBef>
                <a:spcPts val="1000"/>
              </a:spcBef>
              <a:buFont typeface="Arial" panose="020B0604020202020204" pitchFamily="34" charset="0"/>
              <a:buChar char="•"/>
            </a:pPr>
            <a:r>
              <a:rPr lang="en-US" dirty="0">
                <a:solidFill>
                  <a:prstClr val="black"/>
                </a:solidFill>
              </a:rPr>
              <a:t>Produce VALUE for partners </a:t>
            </a:r>
            <a:br>
              <a:rPr lang="en-US" dirty="0">
                <a:solidFill>
                  <a:prstClr val="black"/>
                </a:solidFill>
              </a:rPr>
            </a:br>
            <a:r>
              <a:rPr lang="en-US" dirty="0">
                <a:solidFill>
                  <a:prstClr val="black"/>
                </a:solidFill>
              </a:rPr>
              <a:t>and community </a:t>
            </a:r>
          </a:p>
          <a:p>
            <a:pPr marL="228600" lvl="0" indent="-228600">
              <a:lnSpc>
                <a:spcPct val="90000"/>
              </a:lnSpc>
              <a:spcBef>
                <a:spcPts val="1000"/>
              </a:spcBef>
              <a:buFont typeface="Arial" panose="020B0604020202020204" pitchFamily="34" charset="0"/>
              <a:buChar char="•"/>
            </a:pPr>
            <a:endParaRPr lang="en-US" dirty="0">
              <a:solidFill>
                <a:prstClr val="black"/>
              </a:solidFill>
            </a:endParaRPr>
          </a:p>
          <a:p>
            <a:pPr lvl="0">
              <a:lnSpc>
                <a:spcPct val="90000"/>
              </a:lnSpc>
              <a:spcBef>
                <a:spcPts val="1000"/>
              </a:spcBef>
            </a:pPr>
            <a:r>
              <a:rPr lang="en-US" sz="2400" b="1" dirty="0">
                <a:solidFill>
                  <a:schemeClr val="accent6">
                    <a:lumMod val="75000"/>
                  </a:schemeClr>
                </a:solidFill>
                <a:latin typeface="Calibri" panose="020F0502020204030204" pitchFamily="34" charset="0"/>
                <a:cs typeface="Aharoni" panose="02010803020104030203" pitchFamily="2" charset="-79"/>
              </a:rPr>
              <a:t>	Internal				External</a:t>
            </a:r>
          </a:p>
          <a:p>
            <a:pPr marL="285750" indent="-285750">
              <a:buFont typeface="Arial" panose="020B0604020202020204" pitchFamily="34" charset="0"/>
              <a:buChar char="•"/>
            </a:pPr>
            <a:r>
              <a:rPr lang="en-US" sz="1600" dirty="0"/>
              <a:t>Driven by member needs			Driven by community needs</a:t>
            </a:r>
          </a:p>
          <a:p>
            <a:pPr marL="285750" indent="-285750">
              <a:buFont typeface="Arial" panose="020B0604020202020204" pitchFamily="34" charset="0"/>
              <a:buChar char="•"/>
            </a:pPr>
            <a:r>
              <a:rPr lang="en-US" sz="1600" dirty="0"/>
              <a:t>Horizontal				Filling the gaps in services</a:t>
            </a:r>
          </a:p>
          <a:p>
            <a:pPr marL="285750" indent="-285750">
              <a:buFont typeface="Arial" panose="020B0604020202020204" pitchFamily="34" charset="0"/>
              <a:buChar char="•"/>
            </a:pPr>
            <a:r>
              <a:rPr lang="en-US" sz="1600" dirty="0"/>
              <a:t>Offer services to member organizations		Addressing population health </a:t>
            </a:r>
          </a:p>
          <a:p>
            <a:pPr marL="285750" indent="-285750">
              <a:buFont typeface="Arial" panose="020B0604020202020204" pitchFamily="34" charset="0"/>
              <a:buChar char="•"/>
            </a:pPr>
            <a:r>
              <a:rPr lang="en-US" sz="1600" dirty="0"/>
              <a:t>Financial stability – selling services		Dues, in-kind and grants</a:t>
            </a:r>
          </a:p>
          <a:p>
            <a:pPr marL="285750" indent="-285750">
              <a:buFont typeface="Arial" panose="020B0604020202020204" pitchFamily="34" charset="0"/>
              <a:buChar char="•"/>
            </a:pPr>
            <a:r>
              <a:rPr lang="en-US" sz="1600" dirty="0"/>
              <a:t>Staff to implement services			Coordination of activities </a:t>
            </a:r>
          </a:p>
          <a:p>
            <a:pPr lvl="0">
              <a:lnSpc>
                <a:spcPct val="90000"/>
              </a:lnSpc>
              <a:spcBef>
                <a:spcPts val="1000"/>
              </a:spcBef>
            </a:pPr>
            <a:endParaRPr lang="en-US" sz="1500" dirty="0">
              <a:solidFill>
                <a:prstClr val="black"/>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6420287"/>
            <a:ext cx="2157804" cy="280649"/>
          </a:xfrm>
          <a:prstGeom prst="rect">
            <a:avLst/>
          </a:prstGeom>
        </p:spPr>
      </p:pic>
      <p:sp>
        <p:nvSpPr>
          <p:cNvPr id="4" name="Slide Number Placeholder 3"/>
          <p:cNvSpPr>
            <a:spLocks noGrp="1"/>
          </p:cNvSpPr>
          <p:nvPr>
            <p:ph type="sldNum" sz="quarter" idx="12"/>
          </p:nvPr>
        </p:nvSpPr>
        <p:spPr/>
        <p:txBody>
          <a:bodyPr/>
          <a:lstStyle/>
          <a:p>
            <a:fld id="{F3D80011-5CAD-4923-8708-8786ABE7EA61}" type="slidenum">
              <a:rPr lang="en-US" smtClean="0"/>
              <a:pPr/>
              <a:t>2</a:t>
            </a:fld>
            <a:endParaRPr lang="en-US" dirty="0"/>
          </a:p>
        </p:txBody>
      </p:sp>
      <p:pic>
        <p:nvPicPr>
          <p:cNvPr id="20" name="Picture 10"/>
          <p:cNvPicPr>
            <a:picLocks noChangeAspect="1" noChangeArrowheads="1"/>
          </p:cNvPicPr>
          <p:nvPr/>
        </p:nvPicPr>
        <p:blipFill>
          <a:blip r:embed="rId4">
            <a:biLevel thresh="50000"/>
            <a:extLst>
              <a:ext uri="{28A0092B-C50C-407E-A947-70E740481C1C}">
                <a14:useLocalDpi xmlns:a14="http://schemas.microsoft.com/office/drawing/2010/main" val="0"/>
              </a:ext>
            </a:extLst>
          </a:blip>
          <a:srcRect/>
          <a:stretch>
            <a:fillRect/>
          </a:stretch>
        </p:blipFill>
        <p:spPr bwMode="auto">
          <a:xfrm>
            <a:off x="33305" y="0"/>
            <a:ext cx="1042099" cy="1215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802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318159" y="685800"/>
            <a:ext cx="7048500" cy="1077218"/>
          </a:xfrm>
          <a:prstGeom prst="rect">
            <a:avLst/>
          </a:prstGeom>
        </p:spPr>
        <p:txBody>
          <a:bodyPr wrap="square">
            <a:spAutoFit/>
          </a:bodyPr>
          <a:lstStyle/>
          <a:p>
            <a:endParaRPr lang="en-US" sz="1600" dirty="0">
              <a:latin typeface="Arial Narrow" pitchFamily="34" charset="0"/>
            </a:endParaRPr>
          </a:p>
          <a:p>
            <a:endParaRPr lang="en-US" sz="1600" dirty="0">
              <a:latin typeface="Arial Narrow" pitchFamily="34" charset="0"/>
            </a:endParaRPr>
          </a:p>
          <a:p>
            <a:endParaRPr lang="en-US" sz="1600" dirty="0">
              <a:latin typeface="Arial Narrow" pitchFamily="34" charset="0"/>
            </a:endParaRPr>
          </a:p>
          <a:p>
            <a:r>
              <a:rPr lang="en-US" sz="1600" dirty="0">
                <a:latin typeface="Arial Narrow" pitchFamily="34" charset="0"/>
              </a:rPr>
              <a:t> </a:t>
            </a:r>
            <a:endParaRPr lang="en-US" sz="1300" b="1" dirty="0">
              <a:solidFill>
                <a:srgbClr val="5093C0"/>
              </a:solidFill>
              <a:latin typeface="Arial Narrow" pitchFamily="34" charset="0"/>
            </a:endParaRPr>
          </a:p>
        </p:txBody>
      </p:sp>
      <p:sp>
        <p:nvSpPr>
          <p:cNvPr id="14" name="Rectangle 13"/>
          <p:cNvSpPr/>
          <p:nvPr/>
        </p:nvSpPr>
        <p:spPr>
          <a:xfrm>
            <a:off x="1321367" y="457200"/>
            <a:ext cx="7010401" cy="4092402"/>
          </a:xfrm>
          <a:prstGeom prst="rect">
            <a:avLst/>
          </a:prstGeom>
        </p:spPr>
        <p:txBody>
          <a:bodyPr wrap="square">
            <a:spAutoFit/>
          </a:bodyPr>
          <a:lstStyle/>
          <a:p>
            <a:pPr>
              <a:lnSpc>
                <a:spcPct val="90000"/>
              </a:lnSpc>
              <a:spcBef>
                <a:spcPts val="1000"/>
              </a:spcBef>
            </a:pPr>
            <a:r>
              <a:rPr lang="en-US" sz="3600" dirty="0">
                <a:solidFill>
                  <a:srgbClr val="47AAC5"/>
                </a:solidFill>
              </a:rPr>
              <a:t>Breadth of members &amp; partners</a:t>
            </a:r>
          </a:p>
          <a:p>
            <a:pPr lvl="0">
              <a:lnSpc>
                <a:spcPct val="90000"/>
              </a:lnSpc>
              <a:spcBef>
                <a:spcPts val="1000"/>
              </a:spcBef>
            </a:pPr>
            <a:r>
              <a:rPr lang="en-US" sz="2400" b="1" dirty="0">
                <a:solidFill>
                  <a:schemeClr val="accent6">
                    <a:lumMod val="75000"/>
                  </a:schemeClr>
                </a:solidFill>
              </a:rPr>
              <a:t>Who do you need to do what you do?</a:t>
            </a:r>
            <a:endParaRPr lang="en-US" sz="4000" b="1" dirty="0">
              <a:solidFill>
                <a:schemeClr val="accent6">
                  <a:lumMod val="75000"/>
                </a:schemeClr>
              </a:solidFill>
              <a:latin typeface="+mj-lt"/>
            </a:endParaRPr>
          </a:p>
          <a:p>
            <a:r>
              <a:rPr lang="en-US" sz="1300" b="1" dirty="0">
                <a:solidFill>
                  <a:srgbClr val="5093C0"/>
                </a:solidFill>
                <a:latin typeface="Arial Narrow" pitchFamily="34" charset="0"/>
              </a:rPr>
              <a:t>	</a:t>
            </a:r>
          </a:p>
          <a:p>
            <a:endParaRPr lang="en-US" sz="1300" b="1" dirty="0">
              <a:solidFill>
                <a:srgbClr val="5093C0"/>
              </a:solidFill>
              <a:latin typeface="Arial Narrow" pitchFamily="34" charset="0"/>
            </a:endParaRPr>
          </a:p>
          <a:p>
            <a:pPr marL="457200" indent="-457200">
              <a:buFont typeface="Arial" pitchFamily="34" charset="0"/>
              <a:buChar char="•"/>
            </a:pPr>
            <a:r>
              <a:rPr lang="en-US" sz="2800" b="1" dirty="0">
                <a:solidFill>
                  <a:schemeClr val="accent6">
                    <a:lumMod val="75000"/>
                  </a:schemeClr>
                </a:solidFill>
                <a:latin typeface="+mj-lt"/>
              </a:rPr>
              <a:t>Internal</a:t>
            </a:r>
            <a:r>
              <a:rPr lang="en-US" sz="2800" dirty="0">
                <a:latin typeface="+mj-lt"/>
              </a:rPr>
              <a:t> – greater numbers of similar </a:t>
            </a:r>
            <a:br>
              <a:rPr lang="en-US" sz="2800" dirty="0">
                <a:latin typeface="+mj-lt"/>
              </a:rPr>
            </a:br>
            <a:r>
              <a:rPr lang="en-US" sz="2800" dirty="0">
                <a:latin typeface="+mj-lt"/>
              </a:rPr>
              <a:t>organizations – horizontal partnerships</a:t>
            </a:r>
          </a:p>
          <a:p>
            <a:endParaRPr lang="en-US" sz="2800" b="1" dirty="0">
              <a:latin typeface="+mj-lt"/>
            </a:endParaRPr>
          </a:p>
          <a:p>
            <a:pPr marL="514350" indent="-514350">
              <a:buFont typeface="Arial" pitchFamily="34" charset="0"/>
              <a:buChar char="•"/>
            </a:pPr>
            <a:r>
              <a:rPr lang="en-US" sz="2800" b="1" dirty="0">
                <a:solidFill>
                  <a:schemeClr val="accent6">
                    <a:lumMod val="75000"/>
                  </a:schemeClr>
                </a:solidFill>
                <a:latin typeface="+mj-lt"/>
              </a:rPr>
              <a:t>External</a:t>
            </a:r>
            <a:r>
              <a:rPr lang="en-US" sz="2800" dirty="0">
                <a:latin typeface="+mj-lt"/>
              </a:rPr>
              <a:t> – coordination of more types </a:t>
            </a:r>
            <a:br>
              <a:rPr lang="en-US" sz="2800" dirty="0">
                <a:latin typeface="+mj-lt"/>
              </a:rPr>
            </a:br>
            <a:r>
              <a:rPr lang="en-US" sz="2800" dirty="0">
                <a:latin typeface="+mj-lt"/>
              </a:rPr>
              <a:t>of agencies/organizations – vertical partnerships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6420287"/>
            <a:ext cx="2157804" cy="280649"/>
          </a:xfrm>
          <a:prstGeom prst="rect">
            <a:avLst/>
          </a:prstGeom>
        </p:spPr>
      </p:pic>
      <p:sp>
        <p:nvSpPr>
          <p:cNvPr id="4" name="Slide Number Placeholder 3"/>
          <p:cNvSpPr>
            <a:spLocks noGrp="1"/>
          </p:cNvSpPr>
          <p:nvPr>
            <p:ph type="sldNum" sz="quarter" idx="12"/>
          </p:nvPr>
        </p:nvSpPr>
        <p:spPr/>
        <p:txBody>
          <a:bodyPr/>
          <a:lstStyle/>
          <a:p>
            <a:fld id="{F3D80011-5CAD-4923-8708-8786ABE7EA61}" type="slidenum">
              <a:rPr lang="en-US" smtClean="0"/>
              <a:pPr/>
              <a:t>3</a:t>
            </a:fld>
            <a:endParaRPr lang="en-US" dirty="0"/>
          </a:p>
        </p:txBody>
      </p:sp>
      <p:pic>
        <p:nvPicPr>
          <p:cNvPr id="19" name="Picture 1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44" y="127588"/>
            <a:ext cx="1229395" cy="11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093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6420287"/>
            <a:ext cx="2157804" cy="280649"/>
          </a:xfrm>
          <a:prstGeom prst="rect">
            <a:avLst/>
          </a:prstGeom>
        </p:spPr>
      </p:pic>
      <p:sp>
        <p:nvSpPr>
          <p:cNvPr id="9" name="Slide Number Placeholder 8"/>
          <p:cNvSpPr>
            <a:spLocks noGrp="1"/>
          </p:cNvSpPr>
          <p:nvPr>
            <p:ph type="sldNum" sz="quarter" idx="12"/>
          </p:nvPr>
        </p:nvSpPr>
        <p:spPr/>
        <p:txBody>
          <a:bodyPr/>
          <a:lstStyle/>
          <a:p>
            <a:fld id="{F3D80011-5CAD-4923-8708-8786ABE7EA61}" type="slidenum">
              <a:rPr lang="en-US" smtClean="0"/>
              <a:pPr/>
              <a:t>4</a:t>
            </a:fld>
            <a:endParaRPr lang="en-US" dirty="0"/>
          </a:p>
        </p:txBody>
      </p:sp>
      <p:sp>
        <p:nvSpPr>
          <p:cNvPr id="11" name="Content Placeholder 3"/>
          <p:cNvSpPr txBox="1">
            <a:spLocks/>
          </p:cNvSpPr>
          <p:nvPr/>
        </p:nvSpPr>
        <p:spPr>
          <a:xfrm>
            <a:off x="1524000" y="228600"/>
            <a:ext cx="7924800" cy="5257800"/>
          </a:xfrm>
          <a:prstGeom prst="rect">
            <a:avLst/>
          </a:prstGeom>
        </p:spPr>
        <p:txBody>
          <a:bodyPr>
            <a:normAutofit/>
          </a:bodyPr>
          <a:lstStyle>
            <a:lvl1pPr marL="342900" indent="-342900" algn="l" defTabSz="914400" rtl="0" eaLnBrk="1" latinLnBrk="0" hangingPunct="1">
              <a:spcBef>
                <a:spcPct val="20000"/>
              </a:spcBef>
              <a:buClr>
                <a:schemeClr val="accent2">
                  <a:lumMod val="75000"/>
                </a:schemeClr>
              </a:buClr>
              <a:buFont typeface="Arial" pitchFamily="34" charset="0"/>
              <a:buChar char="•"/>
              <a:defRPr sz="2800" kern="1200">
                <a:solidFill>
                  <a:schemeClr val="tx1"/>
                </a:solidFill>
                <a:latin typeface="+mn-lt"/>
                <a:ea typeface="+mn-ea"/>
                <a:cs typeface="+mn-cs"/>
              </a:defRPr>
            </a:lvl1pPr>
            <a:lvl2pPr marL="573088" indent="-231775" algn="l" defTabSz="914400" rtl="0" eaLnBrk="1" latinLnBrk="0" hangingPunct="1">
              <a:spcBef>
                <a:spcPct val="20000"/>
              </a:spcBef>
              <a:buClr>
                <a:schemeClr val="accent2">
                  <a:lumMod val="75000"/>
                </a:schemeClr>
              </a:buClr>
              <a:buFont typeface="Arial" pitchFamily="34" charset="0"/>
              <a:buChar char="–"/>
              <a:defRPr sz="2400" kern="1200">
                <a:solidFill>
                  <a:schemeClr val="tx1"/>
                </a:solidFill>
                <a:latin typeface="+mn-lt"/>
                <a:ea typeface="+mn-ea"/>
                <a:cs typeface="+mn-cs"/>
              </a:defRPr>
            </a:lvl2pPr>
            <a:lvl3pPr marL="798513" indent="-225425" algn="l" defTabSz="914400" rtl="0" eaLnBrk="1" latinLnBrk="0" hangingPunct="1">
              <a:spcBef>
                <a:spcPct val="20000"/>
              </a:spcBef>
              <a:buClr>
                <a:schemeClr val="accent2">
                  <a:lumMod val="75000"/>
                </a:schemeClr>
              </a:buClr>
              <a:buFont typeface="Arial" pitchFamily="34" charset="0"/>
              <a:buChar char="•"/>
              <a:defRPr sz="2000" kern="1200">
                <a:solidFill>
                  <a:schemeClr val="tx1"/>
                </a:solidFill>
                <a:latin typeface="+mn-lt"/>
                <a:ea typeface="+mn-ea"/>
                <a:cs typeface="+mn-cs"/>
              </a:defRPr>
            </a:lvl3pPr>
            <a:lvl4pPr marL="1030288" indent="-231775" algn="l" defTabSz="914400" rtl="0" eaLnBrk="1" latinLnBrk="0" hangingPunct="1">
              <a:spcBef>
                <a:spcPct val="20000"/>
              </a:spcBef>
              <a:buClr>
                <a:schemeClr val="accent2">
                  <a:lumMod val="75000"/>
                </a:schemeClr>
              </a:buClr>
              <a:buFont typeface="Arial" pitchFamily="34" charset="0"/>
              <a:buChar char="–"/>
              <a:defRPr sz="1800" kern="1200">
                <a:solidFill>
                  <a:schemeClr val="tx1"/>
                </a:solidFill>
                <a:latin typeface="+mn-lt"/>
                <a:ea typeface="+mn-ea"/>
                <a:cs typeface="+mn-cs"/>
              </a:defRPr>
            </a:lvl4pPr>
            <a:lvl5pPr marL="1255713" indent="-225425" algn="l" defTabSz="914400" rtl="0" eaLnBrk="1" latinLnBrk="0" hangingPunct="1">
              <a:spcBef>
                <a:spcPct val="20000"/>
              </a:spcBef>
              <a:buClr>
                <a:schemeClr val="accent2">
                  <a:lumMod val="7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ts val="1000"/>
              </a:spcBef>
              <a:buNone/>
            </a:pPr>
            <a:r>
              <a:rPr lang="en-US" sz="3900" dirty="0">
                <a:solidFill>
                  <a:srgbClr val="47AAC5"/>
                </a:solidFill>
              </a:rPr>
              <a:t>Commitment</a:t>
            </a:r>
          </a:p>
          <a:p>
            <a:pPr marL="0" indent="0">
              <a:lnSpc>
                <a:spcPct val="90000"/>
              </a:lnSpc>
              <a:spcBef>
                <a:spcPts val="1000"/>
              </a:spcBef>
              <a:buClrTx/>
              <a:buNone/>
            </a:pPr>
            <a:r>
              <a:rPr lang="en-US" sz="2400" b="1" dirty="0">
                <a:solidFill>
                  <a:schemeClr val="accent6">
                    <a:lumMod val="75000"/>
                  </a:schemeClr>
                </a:solidFill>
              </a:rPr>
              <a:t>What are the obligations of the members?</a:t>
            </a:r>
          </a:p>
          <a:p>
            <a:pPr marL="0" indent="0">
              <a:lnSpc>
                <a:spcPct val="90000"/>
              </a:lnSpc>
              <a:spcBef>
                <a:spcPts val="1000"/>
              </a:spcBef>
              <a:buClrTx/>
              <a:buNone/>
            </a:pPr>
            <a:endParaRPr lang="en-US" sz="800" dirty="0">
              <a:solidFill>
                <a:schemeClr val="accent1"/>
              </a:solidFill>
            </a:endParaRPr>
          </a:p>
          <a:p>
            <a:pPr marL="685800" lvl="1" indent="-228600">
              <a:lnSpc>
                <a:spcPct val="90000"/>
              </a:lnSpc>
              <a:spcBef>
                <a:spcPts val="500"/>
              </a:spcBef>
              <a:buClrTx/>
              <a:buFont typeface="Arial" pitchFamily="34" charset="0"/>
              <a:buChar char="•"/>
            </a:pPr>
            <a:r>
              <a:rPr lang="en-US" sz="2800" dirty="0">
                <a:solidFill>
                  <a:prstClr val="black"/>
                </a:solidFill>
              </a:rPr>
              <a:t>Commit to long-term relationship </a:t>
            </a:r>
          </a:p>
          <a:p>
            <a:pPr marL="685800" lvl="1" indent="-228600">
              <a:lnSpc>
                <a:spcPct val="90000"/>
              </a:lnSpc>
              <a:spcBef>
                <a:spcPts val="500"/>
              </a:spcBef>
              <a:buClrTx/>
              <a:buFont typeface="Arial" pitchFamily="34" charset="0"/>
              <a:buChar char="•"/>
            </a:pPr>
            <a:r>
              <a:rPr lang="en-US" sz="2800" dirty="0">
                <a:solidFill>
                  <a:prstClr val="black"/>
                </a:solidFill>
              </a:rPr>
              <a:t>Check if the commitment is the </a:t>
            </a:r>
            <a:br>
              <a:rPr lang="en-US" sz="2800" dirty="0">
                <a:solidFill>
                  <a:prstClr val="black"/>
                </a:solidFill>
              </a:rPr>
            </a:br>
            <a:r>
              <a:rPr lang="en-US" sz="2800" dirty="0">
                <a:solidFill>
                  <a:prstClr val="black"/>
                </a:solidFill>
              </a:rPr>
              <a:t>organization or individual level</a:t>
            </a:r>
          </a:p>
          <a:p>
            <a:pPr marL="685800" lvl="1" indent="-228600">
              <a:lnSpc>
                <a:spcPct val="90000"/>
              </a:lnSpc>
              <a:spcBef>
                <a:spcPts val="500"/>
              </a:spcBef>
              <a:buClrTx/>
              <a:buFont typeface="Arial" pitchFamily="34" charset="0"/>
              <a:buChar char="•"/>
            </a:pPr>
            <a:r>
              <a:rPr lang="en-US" sz="2800" dirty="0">
                <a:solidFill>
                  <a:prstClr val="black"/>
                </a:solidFill>
              </a:rPr>
              <a:t>Decision makers</a:t>
            </a:r>
          </a:p>
          <a:p>
            <a:pPr marL="685800" lvl="1" indent="-228600">
              <a:lnSpc>
                <a:spcPct val="90000"/>
              </a:lnSpc>
              <a:spcBef>
                <a:spcPts val="500"/>
              </a:spcBef>
              <a:buClrTx/>
              <a:buFont typeface="Arial" pitchFamily="34" charset="0"/>
              <a:buChar char="•"/>
            </a:pPr>
            <a:r>
              <a:rPr lang="en-US" sz="2800" dirty="0">
                <a:solidFill>
                  <a:prstClr val="black"/>
                </a:solidFill>
              </a:rPr>
              <a:t>Equal partners with the same voting rights</a:t>
            </a:r>
          </a:p>
          <a:p>
            <a:pPr marL="685800" lvl="1" indent="-228600">
              <a:lnSpc>
                <a:spcPct val="90000"/>
              </a:lnSpc>
              <a:spcBef>
                <a:spcPts val="500"/>
              </a:spcBef>
              <a:buClrTx/>
              <a:buFont typeface="Arial" pitchFamily="34" charset="0"/>
              <a:buChar char="•"/>
            </a:pPr>
            <a:r>
              <a:rPr lang="en-US" sz="2800" dirty="0">
                <a:solidFill>
                  <a:prstClr val="black"/>
                </a:solidFill>
              </a:rPr>
              <a:t>A financial investment in the </a:t>
            </a:r>
            <a:br>
              <a:rPr lang="en-US" sz="2800" dirty="0">
                <a:solidFill>
                  <a:prstClr val="black"/>
                </a:solidFill>
              </a:rPr>
            </a:br>
            <a:r>
              <a:rPr lang="en-US" sz="2800" dirty="0">
                <a:solidFill>
                  <a:prstClr val="black"/>
                </a:solidFill>
              </a:rPr>
              <a:t>network can show commitment</a:t>
            </a:r>
          </a:p>
        </p:txBody>
      </p:sp>
      <p:pic>
        <p:nvPicPr>
          <p:cNvPr id="20" name="Picture 9"/>
          <p:cNvPicPr>
            <a:picLocks noChangeAspect="1" noChangeArrowheads="1"/>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1604" y="-6417"/>
            <a:ext cx="1418680" cy="1251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85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6420287"/>
            <a:ext cx="2157804" cy="280649"/>
          </a:xfrm>
          <a:prstGeom prst="rect">
            <a:avLst/>
          </a:prstGeom>
        </p:spPr>
      </p:pic>
      <p:sp>
        <p:nvSpPr>
          <p:cNvPr id="9" name="Slide Number Placeholder 8"/>
          <p:cNvSpPr>
            <a:spLocks noGrp="1"/>
          </p:cNvSpPr>
          <p:nvPr>
            <p:ph type="sldNum" sz="quarter" idx="12"/>
          </p:nvPr>
        </p:nvSpPr>
        <p:spPr/>
        <p:txBody>
          <a:bodyPr/>
          <a:lstStyle/>
          <a:p>
            <a:fld id="{F3D80011-5CAD-4923-8708-8786ABE7EA61}" type="slidenum">
              <a:rPr lang="en-US" smtClean="0"/>
              <a:pPr/>
              <a:t>5</a:t>
            </a:fld>
            <a:endParaRPr lang="en-US" dirty="0"/>
          </a:p>
        </p:txBody>
      </p:sp>
      <p:sp>
        <p:nvSpPr>
          <p:cNvPr id="11" name="Content Placeholder 3"/>
          <p:cNvSpPr txBox="1">
            <a:spLocks/>
          </p:cNvSpPr>
          <p:nvPr/>
        </p:nvSpPr>
        <p:spPr>
          <a:xfrm>
            <a:off x="1265765" y="228600"/>
            <a:ext cx="7924800" cy="5257800"/>
          </a:xfrm>
          <a:prstGeom prst="rect">
            <a:avLst/>
          </a:prstGeom>
        </p:spPr>
        <p:txBody>
          <a:bodyPr>
            <a:normAutofit/>
          </a:bodyPr>
          <a:lstStyle>
            <a:lvl1pPr marL="342900" indent="-342900" algn="l" defTabSz="914400" rtl="0" eaLnBrk="1" latinLnBrk="0" hangingPunct="1">
              <a:spcBef>
                <a:spcPct val="20000"/>
              </a:spcBef>
              <a:buClr>
                <a:schemeClr val="accent2">
                  <a:lumMod val="75000"/>
                </a:schemeClr>
              </a:buClr>
              <a:buFont typeface="Arial" pitchFamily="34" charset="0"/>
              <a:buChar char="•"/>
              <a:defRPr sz="2800" kern="1200">
                <a:solidFill>
                  <a:schemeClr val="tx1"/>
                </a:solidFill>
                <a:latin typeface="+mn-lt"/>
                <a:ea typeface="+mn-ea"/>
                <a:cs typeface="+mn-cs"/>
              </a:defRPr>
            </a:lvl1pPr>
            <a:lvl2pPr marL="573088" indent="-231775" algn="l" defTabSz="914400" rtl="0" eaLnBrk="1" latinLnBrk="0" hangingPunct="1">
              <a:spcBef>
                <a:spcPct val="20000"/>
              </a:spcBef>
              <a:buClr>
                <a:schemeClr val="accent2">
                  <a:lumMod val="75000"/>
                </a:schemeClr>
              </a:buClr>
              <a:buFont typeface="Arial" pitchFamily="34" charset="0"/>
              <a:buChar char="–"/>
              <a:defRPr sz="2400" kern="1200">
                <a:solidFill>
                  <a:schemeClr val="tx1"/>
                </a:solidFill>
                <a:latin typeface="+mn-lt"/>
                <a:ea typeface="+mn-ea"/>
                <a:cs typeface="+mn-cs"/>
              </a:defRPr>
            </a:lvl2pPr>
            <a:lvl3pPr marL="798513" indent="-225425" algn="l" defTabSz="914400" rtl="0" eaLnBrk="1" latinLnBrk="0" hangingPunct="1">
              <a:spcBef>
                <a:spcPct val="20000"/>
              </a:spcBef>
              <a:buClr>
                <a:schemeClr val="accent2">
                  <a:lumMod val="75000"/>
                </a:schemeClr>
              </a:buClr>
              <a:buFont typeface="Arial" pitchFamily="34" charset="0"/>
              <a:buChar char="•"/>
              <a:defRPr sz="2000" kern="1200">
                <a:solidFill>
                  <a:schemeClr val="tx1"/>
                </a:solidFill>
                <a:latin typeface="+mn-lt"/>
                <a:ea typeface="+mn-ea"/>
                <a:cs typeface="+mn-cs"/>
              </a:defRPr>
            </a:lvl3pPr>
            <a:lvl4pPr marL="1030288" indent="-231775" algn="l" defTabSz="914400" rtl="0" eaLnBrk="1" latinLnBrk="0" hangingPunct="1">
              <a:spcBef>
                <a:spcPct val="20000"/>
              </a:spcBef>
              <a:buClr>
                <a:schemeClr val="accent2">
                  <a:lumMod val="75000"/>
                </a:schemeClr>
              </a:buClr>
              <a:buFont typeface="Arial" pitchFamily="34" charset="0"/>
              <a:buChar char="–"/>
              <a:defRPr sz="1800" kern="1200">
                <a:solidFill>
                  <a:schemeClr val="tx1"/>
                </a:solidFill>
                <a:latin typeface="+mn-lt"/>
                <a:ea typeface="+mn-ea"/>
                <a:cs typeface="+mn-cs"/>
              </a:defRPr>
            </a:lvl4pPr>
            <a:lvl5pPr marL="1255713" indent="-225425" algn="l" defTabSz="914400" rtl="0" eaLnBrk="1" latinLnBrk="0" hangingPunct="1">
              <a:spcBef>
                <a:spcPct val="20000"/>
              </a:spcBef>
              <a:buClr>
                <a:schemeClr val="accent2">
                  <a:lumMod val="7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Tx/>
              <a:buNone/>
            </a:pPr>
            <a:r>
              <a:rPr lang="en-US" sz="3600" dirty="0">
                <a:solidFill>
                  <a:srgbClr val="47AAC5"/>
                </a:solidFill>
              </a:rPr>
              <a:t>structure</a:t>
            </a:r>
            <a:endParaRPr lang="en-US" altLang="en-US" sz="3600" b="1" dirty="0">
              <a:solidFill>
                <a:schemeClr val="accent6">
                  <a:lumMod val="75000"/>
                </a:schemeClr>
              </a:solidFill>
            </a:endParaRPr>
          </a:p>
          <a:p>
            <a:pPr marL="0" lvl="0" indent="0">
              <a:buClrTx/>
              <a:buNone/>
            </a:pPr>
            <a:r>
              <a:rPr lang="en-US" altLang="en-US" sz="2400" b="1" dirty="0">
                <a:solidFill>
                  <a:schemeClr val="accent6">
                    <a:lumMod val="75000"/>
                  </a:schemeClr>
                </a:solidFill>
              </a:rPr>
              <a:t>What is the best format to get the work done? </a:t>
            </a:r>
          </a:p>
          <a:p>
            <a:pPr lvl="0">
              <a:buClrTx/>
              <a:buFont typeface="Calibri" pitchFamily="34" charset="0"/>
              <a:buChar char="•"/>
            </a:pPr>
            <a:endParaRPr lang="en-US" altLang="en-US" sz="800" dirty="0">
              <a:solidFill>
                <a:schemeClr val="accent1"/>
              </a:solidFill>
            </a:endParaRPr>
          </a:p>
          <a:p>
            <a:pPr lvl="0">
              <a:buClrTx/>
              <a:buFont typeface="Calibri" pitchFamily="34" charset="0"/>
              <a:buChar char="•"/>
            </a:pPr>
            <a:r>
              <a:rPr lang="en-US" sz="2400" dirty="0">
                <a:solidFill>
                  <a:prstClr val="black"/>
                </a:solidFill>
              </a:rPr>
              <a:t>Vary in program focus – internal (members) </a:t>
            </a:r>
            <a:r>
              <a:rPr lang="en-US" sz="2400" dirty="0" err="1">
                <a:solidFill>
                  <a:prstClr val="black"/>
                </a:solidFill>
              </a:rPr>
              <a:t>vs</a:t>
            </a:r>
            <a:r>
              <a:rPr lang="en-US" sz="2400" dirty="0">
                <a:solidFill>
                  <a:prstClr val="black"/>
                </a:solidFill>
              </a:rPr>
              <a:t> </a:t>
            </a:r>
            <a:br>
              <a:rPr lang="en-US" sz="2400" dirty="0">
                <a:solidFill>
                  <a:prstClr val="black"/>
                </a:solidFill>
              </a:rPr>
            </a:br>
            <a:r>
              <a:rPr lang="en-US" sz="2400" dirty="0">
                <a:solidFill>
                  <a:prstClr val="black"/>
                </a:solidFill>
              </a:rPr>
              <a:t>external (community)</a:t>
            </a:r>
          </a:p>
          <a:p>
            <a:pPr lvl="1">
              <a:buClrTx/>
              <a:buFont typeface="Calibri" pitchFamily="34" charset="0"/>
              <a:buChar char="•"/>
            </a:pPr>
            <a:r>
              <a:rPr lang="en-US" dirty="0">
                <a:solidFill>
                  <a:prstClr val="black"/>
                </a:solidFill>
              </a:rPr>
              <a:t>Tightness of structure – 501(c)(3) or MOUs</a:t>
            </a:r>
          </a:p>
          <a:p>
            <a:pPr lvl="2">
              <a:buClrTx/>
              <a:buFont typeface="Calibri" pitchFamily="34" charset="0"/>
              <a:buChar char="•"/>
            </a:pPr>
            <a:r>
              <a:rPr lang="en-US" sz="1800" dirty="0">
                <a:solidFill>
                  <a:prstClr val="black"/>
                </a:solidFill>
              </a:rPr>
              <a:t>Formal – contractual relationships to buy/sell services</a:t>
            </a:r>
          </a:p>
          <a:p>
            <a:pPr lvl="2">
              <a:buClrTx/>
              <a:buFont typeface="Calibri" pitchFamily="34" charset="0"/>
              <a:buChar char="•"/>
            </a:pPr>
            <a:r>
              <a:rPr lang="en-US" sz="1800" dirty="0">
                <a:solidFill>
                  <a:prstClr val="black"/>
                </a:solidFill>
              </a:rPr>
              <a:t>Informal – agreements to share staff</a:t>
            </a:r>
          </a:p>
          <a:p>
            <a:pPr lvl="1">
              <a:buClrTx/>
              <a:buFont typeface="Calibri" pitchFamily="34" charset="0"/>
              <a:buChar char="•"/>
            </a:pPr>
            <a:r>
              <a:rPr lang="en-US" dirty="0">
                <a:solidFill>
                  <a:prstClr val="black"/>
                </a:solidFill>
              </a:rPr>
              <a:t>Business model – dues, reinvestment of </a:t>
            </a:r>
            <a:br>
              <a:rPr lang="en-US" dirty="0">
                <a:solidFill>
                  <a:prstClr val="black"/>
                </a:solidFill>
              </a:rPr>
            </a:br>
            <a:r>
              <a:rPr lang="en-US" dirty="0">
                <a:solidFill>
                  <a:prstClr val="black"/>
                </a:solidFill>
              </a:rPr>
              <a:t>savings and revenue, fund-raising </a:t>
            </a:r>
          </a:p>
          <a:p>
            <a:pPr lvl="1">
              <a:buClrTx/>
              <a:buFont typeface="Calibri" pitchFamily="34" charset="0"/>
              <a:buChar char="•"/>
            </a:pPr>
            <a:r>
              <a:rPr lang="en-US" dirty="0">
                <a:solidFill>
                  <a:prstClr val="black"/>
                </a:solidFill>
              </a:rPr>
              <a:t>A Network Director who works for the Board</a:t>
            </a:r>
          </a:p>
        </p:txBody>
      </p:sp>
      <p:pic>
        <p:nvPicPr>
          <p:cNvPr id="15" name="Picture 7"/>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0" y="0"/>
            <a:ext cx="1247317" cy="992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4486263"/>
      </p:ext>
    </p:extLst>
  </p:cSld>
  <p:clrMapOvr>
    <a:masterClrMapping/>
  </p:clrMapOvr>
</p:sld>
</file>

<file path=ppt/theme/theme1.xml><?xml version="1.0" encoding="utf-8"?>
<a:theme xmlns:a="http://schemas.openxmlformats.org/drawingml/2006/main" name="Alliant PowerPoint Template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53B05FBB902B45BF79223BDD889307" ma:contentTypeVersion="7" ma:contentTypeDescription="Create a new document." ma:contentTypeScope="" ma:versionID="e844d5861343fed8107d9a2bc48bc30d">
  <xsd:schema xmlns:xsd="http://www.w3.org/2001/XMLSchema" xmlns:xs="http://www.w3.org/2001/XMLSchema" xmlns:p="http://schemas.microsoft.com/office/2006/metadata/properties" xmlns:ns2="4ad396bc-5f37-4990-8e76-2d0c886e0fdd" xmlns:ns3="26441a0c-9437-41dd-83ba-fb185eb32e2d" targetNamespace="http://schemas.microsoft.com/office/2006/metadata/properties" ma:root="true" ma:fieldsID="a794899474a4ae26a7f57822bc11895c" ns2:_="" ns3:_="">
    <xsd:import namespace="4ad396bc-5f37-4990-8e76-2d0c886e0fdd"/>
    <xsd:import namespace="26441a0c-9437-41dd-83ba-fb185eb32e2d"/>
    <xsd:element name="properties">
      <xsd:complexType>
        <xsd:sequence>
          <xsd:element name="documentManagement">
            <xsd:complexType>
              <xsd:all>
                <xsd:element ref="ns2:SharedWithUsers" minOccurs="0"/>
                <xsd:element ref="ns2:SharedWithDetails" minOccurs="0"/>
                <xsd:element ref="ns3:Application"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d396bc-5f37-4990-8e76-2d0c886e0f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6441a0c-9437-41dd-83ba-fb185eb32e2d" elementFormDefault="qualified">
    <xsd:import namespace="http://schemas.microsoft.com/office/2006/documentManagement/types"/>
    <xsd:import namespace="http://schemas.microsoft.com/office/infopath/2007/PartnerControls"/>
    <xsd:element name="Application" ma:index="10" nillable="true" ma:displayName="Application" ma:default="0" ma:internalName="Application">
      <xsd:simpleType>
        <xsd:restriction base="dms:Boolean"/>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lication xmlns="26441a0c-9437-41dd-83ba-fb185eb32e2d">false</Application>
  </documentManagement>
</p:properties>
</file>

<file path=customXml/itemProps1.xml><?xml version="1.0" encoding="utf-8"?>
<ds:datastoreItem xmlns:ds="http://schemas.openxmlformats.org/officeDocument/2006/customXml" ds:itemID="{671F49AB-81A7-41CA-919F-C3A0143CE772}"/>
</file>

<file path=customXml/itemProps2.xml><?xml version="1.0" encoding="utf-8"?>
<ds:datastoreItem xmlns:ds="http://schemas.openxmlformats.org/officeDocument/2006/customXml" ds:itemID="{166A6B78-0C25-4610-A86A-1C9A93AB9950}"/>
</file>

<file path=customXml/itemProps3.xml><?xml version="1.0" encoding="utf-8"?>
<ds:datastoreItem xmlns:ds="http://schemas.openxmlformats.org/officeDocument/2006/customXml" ds:itemID="{95EBC48D-8397-4925-9AC8-0F307EAAB7FF}"/>
</file>

<file path=docProps/app.xml><?xml version="1.0" encoding="utf-8"?>
<Properties xmlns="http://schemas.openxmlformats.org/officeDocument/2006/extended-properties" xmlns:vt="http://schemas.openxmlformats.org/officeDocument/2006/docPropsVTypes">
  <Template>Alliant PowerPoint Template 2011</Template>
  <TotalTime>26726</TotalTime>
  <Words>659</Words>
  <Application>Microsoft Office PowerPoint</Application>
  <PresentationFormat>On-screen Show (4:3)</PresentationFormat>
  <Paragraphs>97</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Aharoni</vt:lpstr>
      <vt:lpstr>Arial</vt:lpstr>
      <vt:lpstr>Arial Narrow</vt:lpstr>
      <vt:lpstr>Calibri</vt:lpstr>
      <vt:lpstr>Alliant PowerPoint Template 2011</vt:lpstr>
      <vt:lpstr>Custom Design</vt:lpstr>
      <vt:lpstr>PowerPoint Presentation</vt:lpstr>
      <vt:lpstr>PowerPoint Presentation</vt:lpstr>
      <vt:lpstr>PowerPoint Presentation</vt:lpstr>
      <vt:lpstr>PowerPoint Presentation</vt:lpstr>
      <vt:lpstr>PowerPoint Presentation</vt:lpstr>
    </vt:vector>
  </TitlesOfParts>
  <Company>Alliant Insurance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Emily Dobbins</dc:creator>
  <cp:lastModifiedBy>Catherine Liemohn</cp:lastModifiedBy>
  <cp:revision>713</cp:revision>
  <cp:lastPrinted>2017-08-21T14:19:19Z</cp:lastPrinted>
  <dcterms:created xsi:type="dcterms:W3CDTF">2012-03-14T16:25:36Z</dcterms:created>
  <dcterms:modified xsi:type="dcterms:W3CDTF">2017-08-30T12:00:02Z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0x0101002A53B05FBB902B45BF79223BDD889307</vt:lpwstr>
  </property>
</Properties>
</file>