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slides/slide7.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24.xml" ContentType="application/vnd.openxmlformats-officedocument.presentationml.slideLayout+xml"/>
  <Override PartName="/ppt/slideLayouts/slideLayout10.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1.xml" ContentType="application/vnd.openxmlformats-officedocument.presentationml.slideLayout+xml"/>
  <Override PartName="/ppt/slideLayouts/slideLayout35.xml" ContentType="application/vnd.openxmlformats-officedocument.presentationml.slideLayout+xml"/>
  <Override PartName="/ppt/slideLayouts/slideLayout42.xml" ContentType="application/vnd.openxmlformats-officedocument.presentationml.slideLayout+xml"/>
  <Override PartName="/ppt/slideLayouts/slideLayout37.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5.xml" ContentType="application/vnd.openxmlformats-officedocument.presentationml.slideLayout+xml"/>
  <Override PartName="/ppt/slideLayouts/slideLayout39.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85" r:id="rId4"/>
  </p:sldMasterIdLst>
  <p:notesMasterIdLst>
    <p:notesMasterId r:id="rId12"/>
  </p:notesMasterIdLst>
  <p:handoutMasterIdLst>
    <p:handoutMasterId r:id="rId13"/>
  </p:handoutMasterIdLst>
  <p:sldIdLst>
    <p:sldId id="364" r:id="rId5"/>
    <p:sldId id="365" r:id="rId6"/>
    <p:sldId id="366" r:id="rId7"/>
    <p:sldId id="333" r:id="rId8"/>
    <p:sldId id="363" r:id="rId9"/>
    <p:sldId id="367" r:id="rId10"/>
    <p:sldId id="368"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verly Tyler" initials="BT" lastIdx="5" clrIdx="0">
    <p:extLst>
      <p:ext uri="{19B8F6BF-5375-455C-9EA6-DF929625EA0E}">
        <p15:presenceInfo xmlns:p15="http://schemas.microsoft.com/office/powerpoint/2012/main" userId="Beverly Ty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3C0"/>
    <a:srgbClr val="CC9900"/>
    <a:srgbClr val="47AAC5"/>
    <a:srgbClr val="792D2B"/>
    <a:srgbClr val="5BB9B0"/>
    <a:srgbClr val="B26F16"/>
    <a:srgbClr val="415949"/>
    <a:srgbClr val="516F5B"/>
    <a:srgbClr val="597964"/>
    <a:srgbClr val="739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75973" autoAdjust="0"/>
  </p:normalViewPr>
  <p:slideViewPr>
    <p:cSldViewPr>
      <p:cViewPr varScale="1">
        <p:scale>
          <a:sx n="91" d="100"/>
          <a:sy n="91" d="100"/>
        </p:scale>
        <p:origin x="19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2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A989D022-3BCE-4EB0-B971-63D10C0046E2}" type="datetimeFigureOut">
              <a:rPr lang="en-US" smtClean="0"/>
              <a:t>8/3/2017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233548AC-FCE0-4559-BCE3-CE38E2BF4CDD}" type="slidenum">
              <a:rPr lang="en-US" smtClean="0"/>
              <a:t>‹#›</a:t>
            </a:fld>
            <a:endParaRPr lang="en-US"/>
          </a:p>
        </p:txBody>
      </p:sp>
    </p:spTree>
    <p:extLst>
      <p:ext uri="{BB962C8B-B14F-4D97-AF65-F5344CB8AC3E}">
        <p14:creationId xmlns:p14="http://schemas.microsoft.com/office/powerpoint/2010/main" val="30621673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ABAEB1C8-0A4E-4818-A7F7-38DC80D52F04}" type="datetimeFigureOut">
              <a:rPr lang="en-US" smtClean="0"/>
              <a:pPr/>
              <a:t>8/3/2017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9E487C94-5124-4EDC-BD14-AE4C0692D7E0}" type="slidenum">
              <a:rPr lang="en-US" smtClean="0"/>
              <a:pPr/>
              <a:t>‹#›</a:t>
            </a:fld>
            <a:endParaRPr lang="en-US" dirty="0"/>
          </a:p>
        </p:txBody>
      </p:sp>
    </p:spTree>
    <p:extLst>
      <p:ext uri="{BB962C8B-B14F-4D97-AF65-F5344CB8AC3E}">
        <p14:creationId xmlns:p14="http://schemas.microsoft.com/office/powerpoint/2010/main" val="6941891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will be working with CRL Consulting as our technical assistance provider.  We have a coach that has been assigned to work with us throughout our planning year.  They will provide supports in helping us think about our network development activities and program design.  </a:t>
            </a:r>
          </a:p>
          <a:p>
            <a:endParaRPr lang="en-US" dirty="0"/>
          </a:p>
          <a:p>
            <a:pPr marL="171450" indent="-171450">
              <a:buFont typeface="Arial" panose="020B0604020202020204" pitchFamily="34" charset="0"/>
              <a:buChar char="•"/>
            </a:pPr>
            <a:r>
              <a:rPr lang="en-US" dirty="0"/>
              <a:t>During the next few days, we will have a call with our Project Officer and CRL Coach, and we will have regularly scheduled monthly calls throughout the year.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Please note the two scheduled webinars and plan to participate if possible.  Further details will be provided regarding how to connect to the webinar.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4</a:t>
            </a:fld>
            <a:endParaRPr lang="en-US" dirty="0"/>
          </a:p>
        </p:txBody>
      </p:sp>
    </p:spTree>
    <p:extLst>
      <p:ext uri="{BB962C8B-B14F-4D97-AF65-F5344CB8AC3E}">
        <p14:creationId xmlns:p14="http://schemas.microsoft.com/office/powerpoint/2010/main" val="3553158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a:t>The CRL Team strongly promotes the concept of sustainable networks.  They have developed a model for a sustainable network which we will learn more about on the September webinar.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They emphasized that sustainable networks have to adapt to the ever changing health care environment.  In order to do that, we will have to build practices into our network structure that help us anticipate</a:t>
            </a:r>
            <a:r>
              <a:rPr lang="en-US" baseline="0" dirty="0"/>
              <a:t> trends instead of reading about them after the fact so that we can remain relevant and avoid crisis management</a:t>
            </a:r>
            <a:r>
              <a:rPr lang="en-US" dirty="0"/>
              <a:t> when the unexpected happens.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They also recommend that networks demonstrate their value quickly by implementing  something small that can make a big difference.  By doing work together, network partners build relationships and trust.</a:t>
            </a:r>
          </a:p>
          <a:p>
            <a:pPr marL="171450" indent="-171450">
              <a:buFont typeface="Arial" panose="020B0604020202020204" pitchFamily="34" charset="0"/>
              <a:buChar char="•"/>
            </a:pPr>
            <a:endParaRPr lang="en-US" dirty="0"/>
          </a:p>
          <a:p>
            <a:pPr marL="285750" indent="-285750">
              <a:buFont typeface="Arial" panose="020B0604020202020204" pitchFamily="34" charset="0"/>
              <a:buChar char="•"/>
            </a:pPr>
            <a:endParaRPr lang="en-US" sz="24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E487C94-5124-4EDC-BD14-AE4C0692D7E0}" type="slidenum">
              <a:rPr lang="en-US" smtClean="0"/>
              <a:pPr/>
              <a:t>5</a:t>
            </a:fld>
            <a:endParaRPr lang="en-US" dirty="0"/>
          </a:p>
        </p:txBody>
      </p:sp>
    </p:spTree>
    <p:extLst>
      <p:ext uri="{BB962C8B-B14F-4D97-AF65-F5344CB8AC3E}">
        <p14:creationId xmlns:p14="http://schemas.microsoft.com/office/powerpoint/2010/main" val="3413271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87C94-5124-4EDC-BD14-AE4C0692D7E0}" type="slidenum">
              <a:rPr lang="en-US" smtClean="0"/>
              <a:pPr/>
              <a:t>7</a:t>
            </a:fld>
            <a:endParaRPr lang="en-US" dirty="0"/>
          </a:p>
        </p:txBody>
      </p:sp>
    </p:spTree>
    <p:extLst>
      <p:ext uri="{BB962C8B-B14F-4D97-AF65-F5344CB8AC3E}">
        <p14:creationId xmlns:p14="http://schemas.microsoft.com/office/powerpoint/2010/main" val="3639250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2438400"/>
            <a:ext cx="6781800" cy="1470025"/>
          </a:xfrm>
        </p:spPr>
        <p:txBody>
          <a:bodyPr>
            <a:normAutofit/>
          </a:bodyPr>
          <a:lstStyle>
            <a:lvl1pPr>
              <a:defRPr sz="4000" b="1" cap="small" baseline="0">
                <a:solidFill>
                  <a:schemeClr val="tx1"/>
                </a:solidFill>
              </a:defRPr>
            </a:lvl1pPr>
          </a:lstStyle>
          <a:p>
            <a:r>
              <a:rPr lang="en-US" dirty="0"/>
              <a:t>At issue: </a:t>
            </a:r>
            <a:br>
              <a:rPr lang="en-US" dirty="0"/>
            </a:br>
            <a:r>
              <a:rPr lang="en-US" dirty="0"/>
              <a:t>Firm Name</a:t>
            </a:r>
          </a:p>
        </p:txBody>
      </p:sp>
      <p:sp>
        <p:nvSpPr>
          <p:cNvPr id="3" name="Subtitle 2"/>
          <p:cNvSpPr>
            <a:spLocks noGrp="1"/>
          </p:cNvSpPr>
          <p:nvPr>
            <p:ph type="subTitle" idx="1" hasCustomPrompt="1"/>
          </p:nvPr>
        </p:nvSpPr>
        <p:spPr>
          <a:xfrm>
            <a:off x="304800" y="3962400"/>
            <a:ext cx="6629400" cy="1371600"/>
          </a:xfrm>
        </p:spPr>
        <p:txBody>
          <a:bodyPr>
            <a:normAutofit/>
          </a:bodyPr>
          <a:lstStyle>
            <a:lvl1pPr marL="0" indent="0" algn="l">
              <a:buNone/>
              <a:defRPr sz="2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Exploration of four category treatments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09600"/>
            <a:ext cx="3782209" cy="49192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3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823255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859749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101112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688959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566920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288447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66081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lvl2pPr marL="684213" indent="-342900">
              <a:defRPr/>
            </a:lvl2pPr>
            <a:lvl3pPr marL="914400" indent="-230188">
              <a:defRPr/>
            </a:lvl3pPr>
            <a:lvl4pPr marL="1255713" indent="-341313">
              <a:defRPr/>
            </a:lvl4pPr>
            <a:lvl5pPr marL="1487488" indent="-231775">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035652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3284140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1618495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110AA-281C-4649-A175-0C2C9557B0A9}" type="slidenum">
              <a:rPr lang="en-US" smtClean="0"/>
              <a:t>‹#›</a:t>
            </a:fld>
            <a:endParaRPr lang="en-US" dirty="0"/>
          </a:p>
        </p:txBody>
      </p:sp>
    </p:spTree>
    <p:extLst>
      <p:ext uri="{BB962C8B-B14F-4D97-AF65-F5344CB8AC3E}">
        <p14:creationId xmlns:p14="http://schemas.microsoft.com/office/powerpoint/2010/main" val="4128319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6"/>
            <a:ext cx="7391400" cy="1371601"/>
          </a:xfrm>
        </p:spPr>
        <p:txBody>
          <a:bodyPr anchor="t">
            <a:normAutofit/>
          </a:bodyPr>
          <a:lstStyle>
            <a:lvl1pPr algn="l">
              <a:defRPr sz="3000" b="1">
                <a:solidFill>
                  <a:srgbClr val="0F4D7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292475"/>
            <a:ext cx="6248400" cy="685800"/>
          </a:xfrm>
        </p:spPr>
        <p:txBody>
          <a:bodyPr>
            <a:normAutofit/>
          </a:bodyPr>
          <a:lstStyle>
            <a:lvl1pPr marL="0" indent="0" algn="r">
              <a:buNone/>
              <a:defRPr sz="2100" b="1">
                <a:solidFill>
                  <a:srgbClr val="8000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429250" y="4054477"/>
            <a:ext cx="2647950" cy="365125"/>
          </a:xfrm>
          <a:prstGeom prst="rect">
            <a:avLst/>
          </a:prstGeom>
        </p:spPr>
        <p:txBody>
          <a:bodyPr/>
          <a:lstStyle>
            <a:lvl1pPr algn="r">
              <a:defRPr sz="1650" b="1">
                <a:solidFill>
                  <a:schemeClr val="tx1">
                    <a:lumMod val="85000"/>
                    <a:lumOff val="15000"/>
                  </a:schemeClr>
                </a:solidFill>
              </a:defRPr>
            </a:lvl1pPr>
          </a:lstStyle>
          <a:p>
            <a:endParaRPr lang="en-US" dirty="0"/>
          </a:p>
        </p:txBody>
      </p:sp>
    </p:spTree>
    <p:extLst>
      <p:ext uri="{BB962C8B-B14F-4D97-AF65-F5344CB8AC3E}">
        <p14:creationId xmlns:p14="http://schemas.microsoft.com/office/powerpoint/2010/main" val="4065421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19202"/>
            <a:ext cx="7886700" cy="336708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010400" y="6629401"/>
            <a:ext cx="2057400" cy="228600"/>
          </a:xfrm>
          <a:prstGeom prst="rect">
            <a:avLst/>
          </a:prstGeom>
        </p:spPr>
        <p:txBody>
          <a:bodyPr/>
          <a:lstStyle>
            <a:lvl1pPr algn="r">
              <a:defRPr sz="900" b="1">
                <a:solidFill>
                  <a:schemeClr val="bg1"/>
                </a:solidFill>
              </a:defRPr>
            </a:lvl1pPr>
          </a:lstStyle>
          <a:p>
            <a:fld id="{F9ECA865-404D-4A57-9AC1-FD3038CC100D}" type="slidenum">
              <a:rPr lang="en-US" smtClean="0"/>
              <a:pPr/>
              <a:t>‹#›</a:t>
            </a:fld>
            <a:endParaRPr lang="en-US" dirty="0"/>
          </a:p>
        </p:txBody>
      </p:sp>
      <p:cxnSp>
        <p:nvCxnSpPr>
          <p:cNvPr id="7" name="Straight Connector 6"/>
          <p:cNvCxnSpPr/>
          <p:nvPr userDrawn="1"/>
        </p:nvCxnSpPr>
        <p:spPr>
          <a:xfrm>
            <a:off x="0" y="1066800"/>
            <a:ext cx="9144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628650" y="-106363"/>
            <a:ext cx="7886700" cy="1325563"/>
          </a:xfrm>
        </p:spPr>
        <p:txBody>
          <a:bodyPr>
            <a:normAutofit/>
          </a:bodyPr>
          <a:lstStyle>
            <a:lvl1pPr>
              <a:defRPr sz="2250"/>
            </a:lvl1pPr>
          </a:lstStyle>
          <a:p>
            <a:r>
              <a:rPr lang="en-US" dirty="0" smtClean="0"/>
              <a:t>Click to edit Master title style</a:t>
            </a:r>
            <a:endParaRPr lang="en-US" dirty="0"/>
          </a:p>
        </p:txBody>
      </p:sp>
    </p:spTree>
    <p:extLst>
      <p:ext uri="{BB962C8B-B14F-4D97-AF65-F5344CB8AC3E}">
        <p14:creationId xmlns:p14="http://schemas.microsoft.com/office/powerpoint/2010/main" val="308816639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normAutofit/>
          </a:bodyPr>
          <a:lstStyle>
            <a:lvl1pPr>
              <a:defRPr sz="3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rgbClr val="800000"/>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75682980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4343400"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6337863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4343400"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6220218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4343400"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41349750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sm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3400"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4790004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a:xfrm>
            <a:off x="4343400"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420861836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a:xfrm>
            <a:off x="4343400"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103764097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43400" y="6218239"/>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58509187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71975" y="6248402"/>
            <a:ext cx="2057400" cy="365125"/>
          </a:xfrm>
          <a:prstGeom prst="rect">
            <a:avLst/>
          </a:prstGeom>
        </p:spPr>
        <p:txBody>
          <a:bodyPr/>
          <a:lstStyle/>
          <a:p>
            <a:fld id="{F9ECA865-404D-4A57-9AC1-FD3038CC100D}" type="slidenum">
              <a:rPr lang="en-US" smtClean="0"/>
              <a:pPr/>
              <a:t>‹#›</a:t>
            </a:fld>
            <a:endParaRPr lang="en-US"/>
          </a:p>
        </p:txBody>
      </p:sp>
    </p:spTree>
    <p:extLst>
      <p:ext uri="{BB962C8B-B14F-4D97-AF65-F5344CB8AC3E}">
        <p14:creationId xmlns:p14="http://schemas.microsoft.com/office/powerpoint/2010/main" val="288530925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2438402"/>
            <a:ext cx="6781800" cy="1470025"/>
          </a:xfrm>
        </p:spPr>
        <p:txBody>
          <a:bodyPr>
            <a:normAutofit/>
          </a:bodyPr>
          <a:lstStyle>
            <a:lvl1pPr>
              <a:defRPr sz="3000" b="1" cap="small" baseline="0">
                <a:solidFill>
                  <a:schemeClr val="tx1"/>
                </a:solidFill>
              </a:defRPr>
            </a:lvl1pPr>
          </a:lstStyle>
          <a:p>
            <a:r>
              <a:rPr lang="en-US" dirty="0"/>
              <a:t>At issue: </a:t>
            </a:r>
            <a:br>
              <a:rPr lang="en-US" dirty="0"/>
            </a:br>
            <a:r>
              <a:rPr lang="en-US" dirty="0"/>
              <a:t>Firm Name</a:t>
            </a:r>
          </a:p>
        </p:txBody>
      </p:sp>
      <p:sp>
        <p:nvSpPr>
          <p:cNvPr id="3" name="Subtitle 2"/>
          <p:cNvSpPr>
            <a:spLocks noGrp="1"/>
          </p:cNvSpPr>
          <p:nvPr>
            <p:ph type="subTitle" idx="1" hasCustomPrompt="1"/>
          </p:nvPr>
        </p:nvSpPr>
        <p:spPr>
          <a:xfrm>
            <a:off x="304800" y="3962400"/>
            <a:ext cx="6629400" cy="1371600"/>
          </a:xfrm>
        </p:spPr>
        <p:txBody>
          <a:bodyPr>
            <a:normAutofit/>
          </a:bodyPr>
          <a:lstStyle>
            <a:lvl1pPr marL="0" indent="0" algn="l">
              <a:buNone/>
              <a:defRPr sz="2100" baseline="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Exploration of four category treatments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1" y="609602"/>
            <a:ext cx="3782209" cy="491923"/>
          </a:xfrm>
          <a:prstGeom prst="rect">
            <a:avLst/>
          </a:prstGeom>
        </p:spPr>
      </p:pic>
    </p:spTree>
    <p:extLst>
      <p:ext uri="{BB962C8B-B14F-4D97-AF65-F5344CB8AC3E}">
        <p14:creationId xmlns:p14="http://schemas.microsoft.com/office/powerpoint/2010/main" val="2936208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lvl2pPr marL="513160" indent="-257175">
              <a:defRPr/>
            </a:lvl2pPr>
            <a:lvl3pPr marL="685800" indent="-172641">
              <a:defRPr/>
            </a:lvl3pPr>
            <a:lvl4pPr marL="941785" indent="-255985">
              <a:defRPr/>
            </a:lvl4pPr>
            <a:lvl5pPr marL="1115616" indent="-173831">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10592412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normAutofit/>
          </a:bodyPr>
          <a:lstStyle>
            <a:lvl1pPr algn="l">
              <a:defRPr sz="2700" b="1" cap="sm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14868436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30654D37-FECC-4676-9120-50DB7B00DE5E}" type="slidenum">
              <a:rPr lang="en-US" smtClean="0"/>
              <a:pPr/>
              <a:t>‹#›</a:t>
            </a:fld>
            <a:fld id="{BE9AB23A-1D1C-4877-B41A-7CA2F0D94184}" type="slidenum">
              <a:rPr lang="en-US" smtClean="0"/>
              <a:pPr/>
              <a:t>‹#›</a:t>
            </a:fld>
            <a:endParaRPr lang="en-US" dirty="0"/>
          </a:p>
        </p:txBody>
      </p:sp>
    </p:spTree>
    <p:extLst>
      <p:ext uri="{BB962C8B-B14F-4D97-AF65-F5344CB8AC3E}">
        <p14:creationId xmlns:p14="http://schemas.microsoft.com/office/powerpoint/2010/main" val="12076953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100"/>
            </a:lvl1pPr>
            <a:lvl2pPr marL="513160" indent="-257175">
              <a:defRPr sz="1800"/>
            </a:lvl2pPr>
            <a:lvl3pPr marL="685800" indent="-172641">
              <a:defRPr sz="1500"/>
            </a:lvl3pPr>
            <a:lvl4pPr marL="941785" indent="-255985">
              <a:defRPr sz="1350"/>
            </a:lvl4pPr>
            <a:lvl5pPr marL="1115616" indent="-173831">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2"/>
            <a:ext cx="4038600" cy="4525963"/>
          </a:xfrm>
        </p:spPr>
        <p:txBody>
          <a:bodyPr/>
          <a:lstStyle>
            <a:lvl1pPr>
              <a:defRPr sz="2100"/>
            </a:lvl1pPr>
            <a:lvl2pPr marL="513160" indent="-257175">
              <a:defRPr sz="1800"/>
            </a:lvl2pPr>
            <a:lvl3pPr marL="685800" indent="-172641">
              <a:defRPr sz="1500"/>
            </a:lvl3pPr>
            <a:lvl4pPr marL="941785" indent="-255985">
              <a:defRPr sz="1350"/>
            </a:lvl4pPr>
            <a:lvl5pPr marL="1115616" indent="-173831">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39178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30654D37-FECC-4676-9120-50DB7B00DE5E}" type="slidenum">
              <a:rPr lang="en-US" smtClean="0"/>
              <a:pPr/>
              <a:t>‹#›</a:t>
            </a:fld>
            <a:fld id="{BE9AB23A-1D1C-4877-B41A-7CA2F0D94184}" type="slidenum">
              <a:rPr lang="en-US" smtClean="0"/>
              <a:pPr/>
              <a:t>‹#›</a:t>
            </a:fld>
            <a:endParaRPr lang="en-US" dirty="0"/>
          </a:p>
        </p:txBody>
      </p:sp>
    </p:spTree>
    <p:extLst>
      <p:ext uri="{BB962C8B-B14F-4D97-AF65-F5344CB8AC3E}">
        <p14:creationId xmlns:p14="http://schemas.microsoft.com/office/powerpoint/2010/main" val="42346880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marL="513160" indent="-257175">
              <a:defRPr sz="1500"/>
            </a:lvl2pPr>
            <a:lvl3pPr marL="685800" indent="-172641">
              <a:defRPr sz="1350"/>
            </a:lvl3pPr>
            <a:lvl4pPr marL="941785" indent="-255985">
              <a:defRPr sz="1200"/>
            </a:lvl4pPr>
            <a:lvl5pPr marL="1115616" indent="-173831">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marL="255985" indent="-255985">
              <a:defRPr sz="1800"/>
            </a:lvl1pPr>
            <a:lvl2pPr marL="513160" indent="-257175">
              <a:defRPr sz="1500"/>
            </a:lvl2pPr>
            <a:lvl3pPr marL="685800" indent="-172641">
              <a:defRPr sz="1350"/>
            </a:lvl3pPr>
            <a:lvl4pPr marL="941785" indent="-255985">
              <a:defRPr sz="1200"/>
            </a:lvl4pPr>
            <a:lvl5pPr marL="1115616" indent="-173831">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2"/>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33357908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Date Placeholder 2"/>
          <p:cNvSpPr>
            <a:spLocks noGrp="1"/>
          </p:cNvSpPr>
          <p:nvPr>
            <p:ph type="dt" sz="half" idx="10"/>
          </p:nvPr>
        </p:nvSpPr>
        <p:spPr>
          <a:xfrm>
            <a:off x="457200" y="6356352"/>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30869483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19351108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marL="513160" indent="-257175">
              <a:defRPr sz="2100"/>
            </a:lvl2pPr>
            <a:lvl3pPr marL="685800" indent="-172641">
              <a:defRPr sz="1800"/>
            </a:lvl3pPr>
            <a:lvl4pPr marL="941785" indent="-255985">
              <a:defRPr sz="1500"/>
            </a:lvl4pPr>
            <a:lvl5pPr marL="1115616" indent="-173831">
              <a:defRPr sz="135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39120503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32193431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34605326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normAutofit/>
          </a:bodyPr>
          <a:lstStyle>
            <a:lvl1pPr>
              <a:defRPr sz="27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3D80011-5CAD-4923-8708-8786ABE7EA61}" type="slidenum">
              <a:rPr lang="en-US" smtClean="0"/>
              <a:pPr/>
              <a:t>‹#›</a:t>
            </a:fld>
            <a:endParaRPr lang="en-US" dirty="0"/>
          </a:p>
        </p:txBody>
      </p:sp>
    </p:spTree>
    <p:extLst>
      <p:ext uri="{BB962C8B-B14F-4D97-AF65-F5344CB8AC3E}">
        <p14:creationId xmlns:p14="http://schemas.microsoft.com/office/powerpoint/2010/main" val="227568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marL="684213" indent="-342900">
              <a:defRPr sz="2400"/>
            </a:lvl2pPr>
            <a:lvl3pPr marL="914400" indent="-230188">
              <a:defRPr sz="2000"/>
            </a:lvl3pPr>
            <a:lvl4pPr marL="1255713" indent="-341313">
              <a:defRPr sz="1800"/>
            </a:lvl4pPr>
            <a:lvl5pPr marL="1487488" indent="-231775">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marL="684213" indent="-342900">
              <a:defRPr sz="2400"/>
            </a:lvl2pPr>
            <a:lvl3pPr marL="914400" indent="-230188">
              <a:defRPr sz="2000"/>
            </a:lvl3pPr>
            <a:lvl4pPr marL="1255713" indent="-341313">
              <a:defRPr sz="1800"/>
            </a:lvl4pPr>
            <a:lvl5pPr marL="1487488" indent="-231775">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marL="684213" indent="-342900">
              <a:defRPr sz="2000"/>
            </a:lvl2pPr>
            <a:lvl3pPr marL="914400" indent="-230188">
              <a:defRPr sz="1800"/>
            </a:lvl3pPr>
            <a:lvl4pPr marL="1255713" indent="-341313">
              <a:defRPr sz="1600"/>
            </a:lvl4pPr>
            <a:lvl5pPr marL="1487488" indent="-231775">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1313" indent="-341313">
              <a:defRPr sz="2400"/>
            </a:lvl1pPr>
            <a:lvl2pPr marL="684213" indent="-342900">
              <a:defRPr sz="2000"/>
            </a:lvl2pPr>
            <a:lvl3pPr marL="914400" indent="-230188">
              <a:defRPr sz="1800"/>
            </a:lvl3pPr>
            <a:lvl4pPr marL="1255713" indent="-341313">
              <a:defRPr sz="1600"/>
            </a:lvl4pPr>
            <a:lvl5pPr marL="1487488" indent="-231775">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marL="684213" indent="-342900">
              <a:defRPr sz="2800"/>
            </a:lvl2pPr>
            <a:lvl3pPr marL="914400" indent="-230188">
              <a:defRPr sz="2400"/>
            </a:lvl3pPr>
            <a:lvl4pPr marL="1255713" indent="-341313">
              <a:defRPr sz="2000"/>
            </a:lvl4pPr>
            <a:lvl5pPr marL="1487488" indent="-231775">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3D80011-5CAD-4923-8708-8786ABE7EA6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tif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52400"/>
            <a:ext cx="7924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4800" y="1447800"/>
            <a:ext cx="7924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34400" y="6400800"/>
            <a:ext cx="381000" cy="365125"/>
          </a:xfrm>
          <a:prstGeom prst="rect">
            <a:avLst/>
          </a:prstGeom>
        </p:spPr>
        <p:txBody>
          <a:bodyPr vert="horz" lIns="91440" tIns="45720" rIns="91440" bIns="45720" rtlCol="0" anchor="ctr"/>
          <a:lstStyle>
            <a:lvl1pPr algn="r">
              <a:defRPr sz="1200">
                <a:solidFill>
                  <a:schemeClr val="bg1"/>
                </a:solidFill>
              </a:defRPr>
            </a:lvl1pPr>
          </a:lstStyle>
          <a:p>
            <a:fld id="{30654D37-FECC-4676-9120-50DB7B00DE5E}" type="slidenum">
              <a:rPr lang="en-US" smtClean="0"/>
              <a:pPr/>
              <a:t>‹#›</a:t>
            </a:fld>
            <a:fld id="{BE9AB23A-1D1C-4877-B41A-7CA2F0D94184}" type="slidenum">
              <a:rPr lang="en-US" smtClean="0"/>
              <a:pPr/>
              <a:t>‹#›</a:t>
            </a:fld>
            <a:endParaRPr lang="en-US" dirty="0"/>
          </a:p>
        </p:txBody>
      </p:sp>
      <p:sp>
        <p:nvSpPr>
          <p:cNvPr id="4" name="Rectangle 3"/>
          <p:cNvSpPr/>
          <p:nvPr userDrawn="1"/>
        </p:nvSpPr>
        <p:spPr>
          <a:xfrm>
            <a:off x="0" y="6096000"/>
            <a:ext cx="9144000" cy="228600"/>
          </a:xfrm>
          <a:prstGeom prst="rect">
            <a:avLst/>
          </a:prstGeom>
          <a:solidFill>
            <a:srgbClr val="509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2">
            <a:lumMod val="75000"/>
          </a:schemeClr>
        </a:buClr>
        <a:buFont typeface="Arial" pitchFamily="34" charset="0"/>
        <a:buChar char="•"/>
        <a:defRPr sz="2800" kern="1200">
          <a:solidFill>
            <a:schemeClr val="tx1"/>
          </a:solidFill>
          <a:latin typeface="+mn-lt"/>
          <a:ea typeface="+mn-ea"/>
          <a:cs typeface="+mn-cs"/>
        </a:defRPr>
      </a:lvl1pPr>
      <a:lvl2pPr marL="573088" indent="-231775" algn="l" defTabSz="914400" rtl="0" eaLnBrk="1" latinLnBrk="0" hangingPunct="1">
        <a:spcBef>
          <a:spcPct val="20000"/>
        </a:spcBef>
        <a:buClr>
          <a:schemeClr val="accent2">
            <a:lumMod val="75000"/>
          </a:schemeClr>
        </a:buClr>
        <a:buFont typeface="Arial" pitchFamily="34" charset="0"/>
        <a:buChar char="–"/>
        <a:defRPr sz="2400" kern="1200">
          <a:solidFill>
            <a:schemeClr val="tx1"/>
          </a:solidFill>
          <a:latin typeface="+mn-lt"/>
          <a:ea typeface="+mn-ea"/>
          <a:cs typeface="+mn-cs"/>
        </a:defRPr>
      </a:lvl2pPr>
      <a:lvl3pPr marL="798513" indent="-225425" algn="l" defTabSz="914400" rtl="0" eaLnBrk="1" latinLnBrk="0" hangingPunct="1">
        <a:spcBef>
          <a:spcPct val="20000"/>
        </a:spcBef>
        <a:buClr>
          <a:schemeClr val="accent2">
            <a:lumMod val="75000"/>
          </a:schemeClr>
        </a:buClr>
        <a:buFont typeface="Arial" pitchFamily="34" charset="0"/>
        <a:buChar char="•"/>
        <a:defRPr sz="2000" kern="1200">
          <a:solidFill>
            <a:schemeClr val="tx1"/>
          </a:solidFill>
          <a:latin typeface="+mn-lt"/>
          <a:ea typeface="+mn-ea"/>
          <a:cs typeface="+mn-cs"/>
        </a:defRPr>
      </a:lvl3pPr>
      <a:lvl4pPr marL="1030288" indent="-231775" algn="l" defTabSz="914400" rtl="0" eaLnBrk="1" latinLnBrk="0" hangingPunct="1">
        <a:spcBef>
          <a:spcPct val="20000"/>
        </a:spcBef>
        <a:buClr>
          <a:schemeClr val="accent2">
            <a:lumMod val="75000"/>
          </a:schemeClr>
        </a:buClr>
        <a:buFont typeface="Arial" pitchFamily="34" charset="0"/>
        <a:buChar char="–"/>
        <a:defRPr sz="1800" kern="1200">
          <a:solidFill>
            <a:schemeClr val="tx1"/>
          </a:solidFill>
          <a:latin typeface="+mn-lt"/>
          <a:ea typeface="+mn-ea"/>
          <a:cs typeface="+mn-cs"/>
        </a:defRPr>
      </a:lvl4pPr>
      <a:lvl5pPr marL="1255713" indent="-225425" algn="l" defTabSz="914400" rtl="0" eaLnBrk="1" latinLnBrk="0" hangingPunct="1">
        <a:spcBef>
          <a:spcPct val="20000"/>
        </a:spcBef>
        <a:buClr>
          <a:schemeClr val="accent2">
            <a:lumMod val="75000"/>
          </a:schemeClr>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110AA-281C-4649-A175-0C2C9557B0A9}" type="slidenum">
              <a:rPr lang="en-US" smtClean="0"/>
              <a:t>‹#›</a:t>
            </a:fld>
            <a:endParaRPr lang="en-US" dirty="0"/>
          </a:p>
        </p:txBody>
      </p:sp>
    </p:spTree>
    <p:extLst>
      <p:ext uri="{BB962C8B-B14F-4D97-AF65-F5344CB8AC3E}">
        <p14:creationId xmlns:p14="http://schemas.microsoft.com/office/powerpoint/2010/main" val="31928899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5071"/>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281113"/>
            <a:ext cx="7886700" cy="33670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838200" y="6553200"/>
            <a:ext cx="6565392"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5729291"/>
            <a:ext cx="900111" cy="900111"/>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467600" y="6063713"/>
            <a:ext cx="1447800" cy="539376"/>
          </a:xfrm>
          <a:prstGeom prst="rect">
            <a:avLst/>
          </a:prstGeom>
        </p:spPr>
      </p:pic>
      <p:sp>
        <p:nvSpPr>
          <p:cNvPr id="10" name="Slide Number Placeholder 5"/>
          <p:cNvSpPr>
            <a:spLocks noGrp="1"/>
          </p:cNvSpPr>
          <p:nvPr>
            <p:ph type="sldNum" sz="quarter" idx="4"/>
          </p:nvPr>
        </p:nvSpPr>
        <p:spPr>
          <a:xfrm>
            <a:off x="7010400" y="6629400"/>
            <a:ext cx="2057400" cy="228600"/>
          </a:xfrm>
          <a:prstGeom prst="rect">
            <a:avLst/>
          </a:prstGeom>
        </p:spPr>
        <p:txBody>
          <a:bodyPr/>
          <a:lstStyle>
            <a:lvl1pPr algn="r">
              <a:defRPr sz="900" b="1">
                <a:solidFill>
                  <a:schemeClr val="bg1"/>
                </a:solidFill>
              </a:defRPr>
            </a:lvl1pPr>
          </a:lstStyle>
          <a:p>
            <a:fld id="{F9ECA865-404D-4A57-9AC1-FD3038CC100D}" type="slidenum">
              <a:rPr lang="en-US" smtClean="0"/>
              <a:pPr/>
              <a:t>‹#›</a:t>
            </a:fld>
            <a:endParaRPr lang="en-US"/>
          </a:p>
        </p:txBody>
      </p:sp>
    </p:spTree>
    <p:extLst>
      <p:ext uri="{BB962C8B-B14F-4D97-AF65-F5344CB8AC3E}">
        <p14:creationId xmlns:p14="http://schemas.microsoft.com/office/powerpoint/2010/main" val="178578447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lang="en-US" sz="2250" b="1" kern="1200" dirty="0">
          <a:solidFill>
            <a:srgbClr val="0F4D7B"/>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650" b="1" kern="1200">
          <a:solidFill>
            <a:srgbClr val="0F4D7B"/>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52400"/>
            <a:ext cx="7924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4800" y="1447800"/>
            <a:ext cx="7924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34400" y="6400802"/>
            <a:ext cx="381000" cy="365125"/>
          </a:xfrm>
          <a:prstGeom prst="rect">
            <a:avLst/>
          </a:prstGeom>
        </p:spPr>
        <p:txBody>
          <a:bodyPr vert="horz" lIns="91440" tIns="45720" rIns="91440" bIns="45720" rtlCol="0" anchor="ctr"/>
          <a:lstStyle>
            <a:lvl1pPr algn="r">
              <a:defRPr sz="900">
                <a:solidFill>
                  <a:schemeClr val="bg1"/>
                </a:solidFill>
              </a:defRPr>
            </a:lvl1pPr>
          </a:lstStyle>
          <a:p>
            <a:fld id="{30654D37-FECC-4676-9120-50DB7B00DE5E}" type="slidenum">
              <a:rPr lang="en-US" smtClean="0"/>
              <a:pPr/>
              <a:t>‹#›</a:t>
            </a:fld>
            <a:fld id="{BE9AB23A-1D1C-4877-B41A-7CA2F0D94184}" type="slidenum">
              <a:rPr lang="en-US" smtClean="0"/>
              <a:pPr/>
              <a:t>‹#›</a:t>
            </a:fld>
            <a:endParaRPr lang="en-US" dirty="0"/>
          </a:p>
        </p:txBody>
      </p:sp>
      <p:sp>
        <p:nvSpPr>
          <p:cNvPr id="4" name="Rectangle 3"/>
          <p:cNvSpPr/>
          <p:nvPr userDrawn="1"/>
        </p:nvSpPr>
        <p:spPr>
          <a:xfrm>
            <a:off x="0" y="6096000"/>
            <a:ext cx="9144000" cy="228600"/>
          </a:xfrm>
          <a:prstGeom prst="rect">
            <a:avLst/>
          </a:prstGeom>
          <a:solidFill>
            <a:srgbClr val="509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0795548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l" defTabSz="685800" rtl="0" eaLnBrk="1" latinLnBrk="0" hangingPunct="1">
        <a:spcBef>
          <a:spcPct val="0"/>
        </a:spcBef>
        <a:buNone/>
        <a:defRPr sz="2700" b="1" kern="1200" baseline="0">
          <a:solidFill>
            <a:schemeClr val="tx1"/>
          </a:solidFill>
          <a:latin typeface="+mj-lt"/>
          <a:ea typeface="+mj-ea"/>
          <a:cs typeface="+mj-cs"/>
        </a:defRPr>
      </a:lvl1pPr>
    </p:titleStyle>
    <p:bodyStyle>
      <a:lvl1pPr marL="257175" indent="-257175" algn="l" defTabSz="685800" rtl="0" eaLnBrk="1" latinLnBrk="0" hangingPunct="1">
        <a:spcBef>
          <a:spcPct val="20000"/>
        </a:spcBef>
        <a:buClr>
          <a:schemeClr val="accent2">
            <a:lumMod val="75000"/>
          </a:schemeClr>
        </a:buClr>
        <a:buFont typeface="Arial" pitchFamily="34" charset="0"/>
        <a:buChar char="•"/>
        <a:defRPr sz="2100" kern="1200">
          <a:solidFill>
            <a:schemeClr val="tx1"/>
          </a:solidFill>
          <a:latin typeface="+mn-lt"/>
          <a:ea typeface="+mn-ea"/>
          <a:cs typeface="+mn-cs"/>
        </a:defRPr>
      </a:lvl1pPr>
      <a:lvl2pPr marL="429816" indent="-173831" algn="l" defTabSz="685800" rtl="0" eaLnBrk="1" latinLnBrk="0" hangingPunct="1">
        <a:spcBef>
          <a:spcPct val="20000"/>
        </a:spcBef>
        <a:buClr>
          <a:schemeClr val="accent2">
            <a:lumMod val="75000"/>
          </a:schemeClr>
        </a:buClr>
        <a:buFont typeface="Arial" pitchFamily="34" charset="0"/>
        <a:buChar char="–"/>
        <a:defRPr sz="1800" kern="1200">
          <a:solidFill>
            <a:schemeClr val="tx1"/>
          </a:solidFill>
          <a:latin typeface="+mn-lt"/>
          <a:ea typeface="+mn-ea"/>
          <a:cs typeface="+mn-cs"/>
        </a:defRPr>
      </a:lvl2pPr>
      <a:lvl3pPr marL="598885" indent="-169069" algn="l" defTabSz="685800" rtl="0" eaLnBrk="1" latinLnBrk="0" hangingPunct="1">
        <a:spcBef>
          <a:spcPct val="20000"/>
        </a:spcBef>
        <a:buClr>
          <a:schemeClr val="accent2">
            <a:lumMod val="75000"/>
          </a:schemeClr>
        </a:buClr>
        <a:buFont typeface="Arial" pitchFamily="34" charset="0"/>
        <a:buChar char="•"/>
        <a:defRPr sz="1500" kern="1200">
          <a:solidFill>
            <a:schemeClr val="tx1"/>
          </a:solidFill>
          <a:latin typeface="+mn-lt"/>
          <a:ea typeface="+mn-ea"/>
          <a:cs typeface="+mn-cs"/>
        </a:defRPr>
      </a:lvl3pPr>
      <a:lvl4pPr marL="772716" indent="-173831" algn="l" defTabSz="685800" rtl="0" eaLnBrk="1" latinLnBrk="0" hangingPunct="1">
        <a:spcBef>
          <a:spcPct val="20000"/>
        </a:spcBef>
        <a:buClr>
          <a:schemeClr val="accent2">
            <a:lumMod val="75000"/>
          </a:schemeClr>
        </a:buClr>
        <a:buFont typeface="Arial" pitchFamily="34" charset="0"/>
        <a:buChar char="–"/>
        <a:defRPr sz="1350" kern="1200">
          <a:solidFill>
            <a:schemeClr val="tx1"/>
          </a:solidFill>
          <a:latin typeface="+mn-lt"/>
          <a:ea typeface="+mn-ea"/>
          <a:cs typeface="+mn-cs"/>
        </a:defRPr>
      </a:lvl4pPr>
      <a:lvl5pPr marL="941785" indent="-169069" algn="l" defTabSz="685800" rtl="0" eaLnBrk="1" latinLnBrk="0" hangingPunct="1">
        <a:spcBef>
          <a:spcPct val="20000"/>
        </a:spcBef>
        <a:buClr>
          <a:schemeClr val="accent2">
            <a:lumMod val="75000"/>
          </a:schemeClr>
        </a:buClr>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027068"/>
            <a:ext cx="5543550" cy="1028701"/>
          </a:xfrm>
        </p:spPr>
        <p:txBody>
          <a:bodyPr>
            <a:normAutofit fontScale="90000"/>
          </a:bodyPr>
          <a:lstStyle/>
          <a:p>
            <a:r>
              <a:rPr lang="en-US" sz="3300" dirty="0"/>
              <a:t/>
            </a:r>
            <a:br>
              <a:rPr lang="en-US" sz="3300" dirty="0"/>
            </a:br>
            <a:r>
              <a:rPr lang="en-US" sz="3300" dirty="0"/>
              <a:t>Rural Health Network Development Planning Program</a:t>
            </a:r>
            <a:r>
              <a:rPr lang="en-US" sz="3300" dirty="0">
                <a:effectLst>
                  <a:outerShdw blurRad="38100" dist="38100" dir="2700000" algn="tl">
                    <a:srgbClr val="000000">
                      <a:alpha val="43137"/>
                    </a:srgbClr>
                  </a:outerShdw>
                </a:effectLst>
              </a:rPr>
              <a:t/>
            </a:r>
            <a:br>
              <a:rPr lang="en-US" sz="3300" dirty="0">
                <a:effectLst>
                  <a:outerShdw blurRad="38100" dist="38100" dir="2700000" algn="tl">
                    <a:srgbClr val="000000">
                      <a:alpha val="43137"/>
                    </a:srgbClr>
                  </a:outerShdw>
                </a:effectLst>
              </a:rPr>
            </a:br>
            <a:r>
              <a:rPr lang="en-US" sz="3300" dirty="0"/>
              <a:t/>
            </a:r>
            <a:br>
              <a:rPr lang="en-US" sz="3300" dirty="0"/>
            </a:br>
            <a:r>
              <a:rPr lang="en-US" sz="3300" b="0" dirty="0">
                <a:effectLst>
                  <a:outerShdw blurRad="38100" dist="38100" dir="2700000" algn="tl">
                    <a:srgbClr val="000000">
                      <a:alpha val="43137"/>
                    </a:srgbClr>
                  </a:outerShdw>
                </a:effectLst>
              </a:rPr>
              <a:t>Welcome Webinar &amp; Kickoff Call</a:t>
            </a:r>
            <a:br>
              <a:rPr lang="en-US" sz="3300" b="0" dirty="0">
                <a:effectLst>
                  <a:outerShdw blurRad="38100" dist="38100" dir="2700000" algn="tl">
                    <a:srgbClr val="000000">
                      <a:alpha val="43137"/>
                    </a:srgbClr>
                  </a:outerShdw>
                </a:effectLst>
              </a:rPr>
            </a:br>
            <a:r>
              <a:rPr lang="en-US" sz="3300" b="0" dirty="0">
                <a:effectLst>
                  <a:outerShdw blurRad="38100" dist="38100" dir="2700000" algn="tl">
                    <a:srgbClr val="000000">
                      <a:alpha val="43137"/>
                    </a:srgbClr>
                  </a:outerShdw>
                </a:effectLst>
              </a:rPr>
              <a:t/>
            </a:r>
            <a:br>
              <a:rPr lang="en-US" sz="3300" b="0" dirty="0">
                <a:effectLst>
                  <a:outerShdw blurRad="38100" dist="38100" dir="2700000" algn="tl">
                    <a:srgbClr val="000000">
                      <a:alpha val="43137"/>
                    </a:srgbClr>
                  </a:outerShdw>
                </a:effectLst>
              </a:rPr>
            </a:br>
            <a:endParaRPr lang="en-US" sz="2700" b="0" dirty="0">
              <a:effectLst>
                <a:outerShdw blurRad="38100" dist="38100" dir="2700000" algn="tl">
                  <a:srgbClr val="000000">
                    <a:alpha val="43137"/>
                  </a:srgbClr>
                </a:outerShdw>
              </a:effectLst>
            </a:endParaRPr>
          </a:p>
        </p:txBody>
      </p:sp>
      <p:sp>
        <p:nvSpPr>
          <p:cNvPr id="3" name="TextBox 2"/>
          <p:cNvSpPr txBox="1"/>
          <p:nvPr/>
        </p:nvSpPr>
        <p:spPr>
          <a:xfrm>
            <a:off x="1657350" y="3600450"/>
            <a:ext cx="6229350" cy="1915909"/>
          </a:xfrm>
          <a:prstGeom prst="rect">
            <a:avLst/>
          </a:prstGeom>
          <a:noFill/>
        </p:spPr>
        <p:txBody>
          <a:bodyPr wrap="square" rtlCol="0">
            <a:spAutoFit/>
          </a:bodyPr>
          <a:lstStyle/>
          <a:p>
            <a:pPr defTabSz="685800"/>
            <a:r>
              <a:rPr lang="en-US" sz="1500" b="1" dirty="0">
                <a:solidFill>
                  <a:srgbClr val="800000"/>
                </a:solidFill>
                <a:latin typeface="Calibri" panose="020F0502020204030204"/>
              </a:rPr>
              <a:t/>
            </a:r>
            <a:br>
              <a:rPr lang="en-US" sz="1500" b="1" dirty="0">
                <a:solidFill>
                  <a:srgbClr val="800000"/>
                </a:solidFill>
                <a:latin typeface="Calibri" panose="020F0502020204030204"/>
              </a:rPr>
            </a:br>
            <a:r>
              <a:rPr lang="en-US" sz="1500" b="1" dirty="0">
                <a:solidFill>
                  <a:srgbClr val="800000"/>
                </a:solidFill>
                <a:latin typeface="Calibri" panose="020F0502020204030204"/>
              </a:rPr>
              <a:t>Health Resources and Services Administration </a:t>
            </a:r>
            <a:r>
              <a:rPr lang="en-US" sz="1500" b="1" dirty="0">
                <a:solidFill>
                  <a:srgbClr val="800000"/>
                </a:solidFill>
                <a:latin typeface="Calibri" panose="020F0502020204030204"/>
              </a:rPr>
              <a:t>(HRSA)</a:t>
            </a:r>
            <a:endParaRPr lang="en-US" sz="1500" b="1" dirty="0">
              <a:solidFill>
                <a:srgbClr val="800000"/>
              </a:solidFill>
              <a:latin typeface="Calibri" panose="020F0502020204030204"/>
            </a:endParaRPr>
          </a:p>
          <a:p>
            <a:pPr defTabSz="685800"/>
            <a:r>
              <a:rPr lang="en-US" sz="1500" b="1" dirty="0">
                <a:solidFill>
                  <a:srgbClr val="800000"/>
                </a:solidFill>
                <a:latin typeface="Calibri" panose="020F0502020204030204"/>
              </a:rPr>
              <a:t>Federal Office of Rural Health </a:t>
            </a:r>
            <a:r>
              <a:rPr lang="en-US" sz="1500" b="1" dirty="0">
                <a:solidFill>
                  <a:srgbClr val="800000"/>
                </a:solidFill>
                <a:latin typeface="Calibri" panose="020F0502020204030204"/>
              </a:rPr>
              <a:t>Policy (FORHP)</a:t>
            </a:r>
            <a:endParaRPr lang="en-US" sz="1500" b="1" dirty="0">
              <a:solidFill>
                <a:srgbClr val="800000"/>
              </a:solidFill>
              <a:latin typeface="Calibri" panose="020F0502020204030204"/>
            </a:endParaRPr>
          </a:p>
          <a:p>
            <a:pPr defTabSz="685800"/>
            <a:r>
              <a:rPr lang="en-US" sz="1500" b="1" dirty="0">
                <a:solidFill>
                  <a:srgbClr val="800000"/>
                </a:solidFill>
                <a:latin typeface="Calibri" panose="020F0502020204030204"/>
              </a:rPr>
              <a:t>Community-Based Division (CBD)</a:t>
            </a:r>
            <a:endParaRPr lang="en-US" sz="1500" b="1" dirty="0">
              <a:solidFill>
                <a:srgbClr val="800000"/>
              </a:solidFill>
              <a:latin typeface="Calibri" panose="020F0502020204030204"/>
            </a:endParaRPr>
          </a:p>
          <a:p>
            <a:pPr defTabSz="685800"/>
            <a:endParaRPr lang="en-US" sz="1500" b="1" dirty="0">
              <a:solidFill>
                <a:srgbClr val="800000"/>
              </a:solidFill>
              <a:latin typeface="Calibri" panose="020F0502020204030204"/>
            </a:endParaRPr>
          </a:p>
          <a:p>
            <a:pPr defTabSz="685800"/>
            <a:r>
              <a:rPr lang="en-US" sz="1500" b="1" dirty="0">
                <a:solidFill>
                  <a:srgbClr val="800000"/>
                </a:solidFill>
                <a:latin typeface="Calibri" panose="020F0502020204030204"/>
              </a:rPr>
              <a:t>July 26, 2017</a:t>
            </a:r>
            <a:endParaRPr lang="en-US" sz="1500" b="1" dirty="0">
              <a:solidFill>
                <a:srgbClr val="800000"/>
              </a:solidFill>
              <a:latin typeface="Calibri" panose="020F0502020204030204"/>
            </a:endParaRPr>
          </a:p>
          <a:p>
            <a:pPr defTabSz="685800"/>
            <a:endParaRPr lang="en-US" sz="1500" b="1" dirty="0">
              <a:solidFill>
                <a:srgbClr val="800000"/>
              </a:solidFill>
              <a:latin typeface="Calibri" panose="020F0502020204030204"/>
            </a:endParaRPr>
          </a:p>
          <a:p>
            <a:pPr defTabSz="685800"/>
            <a:endParaRPr lang="en-US" sz="1350" b="1" dirty="0">
              <a:solidFill>
                <a:prstClr val="black"/>
              </a:solidFill>
              <a:latin typeface="Calibri" panose="020F0502020204030204"/>
            </a:endParaRPr>
          </a:p>
        </p:txBody>
      </p:sp>
    </p:spTree>
    <p:extLst>
      <p:ext uri="{BB962C8B-B14F-4D97-AF65-F5344CB8AC3E}">
        <p14:creationId xmlns:p14="http://schemas.microsoft.com/office/powerpoint/2010/main" val="2580122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614488" y="1828801"/>
            <a:ext cx="5915025" cy="2525317"/>
          </a:xfrm>
        </p:spPr>
        <p:txBody>
          <a:bodyPr/>
          <a:lstStyle/>
          <a:p>
            <a:pPr marL="0" indent="0">
              <a:buNone/>
            </a:pPr>
            <a:r>
              <a:rPr lang="en-US" sz="1950" dirty="0"/>
              <a:t>With a </a:t>
            </a:r>
            <a:r>
              <a:rPr lang="en-US" sz="1950" dirty="0">
                <a:solidFill>
                  <a:srgbClr val="800000"/>
                </a:solidFill>
              </a:rPr>
              <a:t>Purpose</a:t>
            </a:r>
            <a:r>
              <a:rPr lang="en-US" sz="1950" dirty="0"/>
              <a:t> to…</a:t>
            </a:r>
            <a:endParaRPr lang="en-US" b="0" dirty="0" smtClean="0"/>
          </a:p>
          <a:p>
            <a:pPr marL="0" indent="0">
              <a:buNone/>
            </a:pPr>
            <a:endParaRPr lang="en-US" b="0" i="1" dirty="0" smtClean="0"/>
          </a:p>
          <a:p>
            <a:pPr marL="0" indent="0">
              <a:buNone/>
            </a:pPr>
            <a:r>
              <a:rPr lang="en-US" b="0" dirty="0" smtClean="0"/>
              <a:t>assist </a:t>
            </a:r>
            <a:r>
              <a:rPr lang="en-US" b="0" dirty="0"/>
              <a:t>in the development of an integrated health care network, specifically for entities that do not have a history of formal collaborative efforts. </a:t>
            </a:r>
            <a:endParaRPr lang="en-US" b="0" dirty="0" smtClean="0"/>
          </a:p>
          <a:p>
            <a:pPr marL="0" indent="0">
              <a:buNone/>
            </a:pPr>
            <a:r>
              <a:rPr lang="en-US" b="0" dirty="0"/>
              <a:t>The program will support </a:t>
            </a:r>
            <a:r>
              <a:rPr lang="en-US" b="0" dirty="0" smtClean="0"/>
              <a:t>1 </a:t>
            </a:r>
            <a:r>
              <a:rPr lang="en-US" b="0" dirty="0"/>
              <a:t>year of planning with the primary goal of helping networks </a:t>
            </a:r>
            <a:r>
              <a:rPr lang="en-US" dirty="0"/>
              <a:t>create a foundation </a:t>
            </a:r>
            <a:r>
              <a:rPr lang="en-US" b="0" dirty="0"/>
              <a:t>for their infrastructure and focusing member efforts to address important regional or local community health needs. </a:t>
            </a:r>
            <a:endParaRPr lang="en-US" dirty="0"/>
          </a:p>
        </p:txBody>
      </p:sp>
      <p:sp>
        <p:nvSpPr>
          <p:cNvPr id="5" name="Slide Number Placeholder 4"/>
          <p:cNvSpPr>
            <a:spLocks noGrp="1"/>
          </p:cNvSpPr>
          <p:nvPr>
            <p:ph type="sldNum" sz="quarter" idx="12"/>
          </p:nvPr>
        </p:nvSpPr>
        <p:spPr/>
        <p:txBody>
          <a:bodyPr/>
          <a:lstStyle/>
          <a:p>
            <a:pPr defTabSz="685800"/>
            <a:fld id="{F9ECA865-404D-4A57-9AC1-FD3038CC100D}" type="slidenum">
              <a:rPr lang="en-US">
                <a:solidFill>
                  <a:prstClr val="white"/>
                </a:solidFill>
                <a:latin typeface="Calibri" panose="020F0502020204030204"/>
              </a:rPr>
              <a:pPr defTabSz="685800"/>
              <a:t>2</a:t>
            </a:fld>
            <a:endParaRPr lang="en-US">
              <a:solidFill>
                <a:prstClr val="white"/>
              </a:solidFill>
              <a:latin typeface="Calibri" panose="020F0502020204030204"/>
            </a:endParaRPr>
          </a:p>
        </p:txBody>
      </p:sp>
      <p:sp>
        <p:nvSpPr>
          <p:cNvPr id="2" name="Title 1"/>
          <p:cNvSpPr>
            <a:spLocks noGrp="1"/>
          </p:cNvSpPr>
          <p:nvPr>
            <p:ph type="title"/>
          </p:nvPr>
        </p:nvSpPr>
        <p:spPr/>
        <p:txBody>
          <a:bodyPr/>
          <a:lstStyle/>
          <a:p>
            <a:r>
              <a:rPr lang="en-US" dirty="0" smtClean="0"/>
              <a:t>Network Planning Program</a:t>
            </a:r>
            <a:br>
              <a:rPr lang="en-US" dirty="0" smtClean="0"/>
            </a:br>
            <a:r>
              <a:rPr lang="en-US" sz="1500" dirty="0">
                <a:solidFill>
                  <a:srgbClr val="800000"/>
                </a:solidFill>
              </a:rPr>
              <a:t>Purpose</a:t>
            </a:r>
          </a:p>
        </p:txBody>
      </p:sp>
      <p:sp>
        <p:nvSpPr>
          <p:cNvPr id="3" name="Rectangle 2"/>
          <p:cNvSpPr/>
          <p:nvPr/>
        </p:nvSpPr>
        <p:spPr>
          <a:xfrm>
            <a:off x="2114550" y="5523029"/>
            <a:ext cx="7429500" cy="230832"/>
          </a:xfrm>
          <a:prstGeom prst="rect">
            <a:avLst/>
          </a:prstGeom>
        </p:spPr>
        <p:txBody>
          <a:bodyPr wrap="square">
            <a:spAutoFit/>
          </a:bodyPr>
          <a:lstStyle/>
          <a:p>
            <a:pPr defTabSz="685800"/>
            <a:r>
              <a:rPr lang="en-US" sz="900" dirty="0">
                <a:solidFill>
                  <a:srgbClr val="0F4D7B"/>
                </a:solidFill>
                <a:latin typeface="Calibri" panose="020F0502020204030204"/>
              </a:rPr>
              <a:t>Public Health Service Act, Title III, Section 330 A (g) (42 U.S.C. 254c (g)), as amended. ; P.L. 114-53</a:t>
            </a:r>
          </a:p>
        </p:txBody>
      </p:sp>
    </p:spTree>
    <p:extLst>
      <p:ext uri="{BB962C8B-B14F-4D97-AF65-F5344CB8AC3E}">
        <p14:creationId xmlns:p14="http://schemas.microsoft.com/office/powerpoint/2010/main" val="458760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defTabSz="685800"/>
            <a:fld id="{F9ECA865-404D-4A57-9AC1-FD3038CC100D}" type="slidenum">
              <a:rPr lang="en-US">
                <a:solidFill>
                  <a:prstClr val="white"/>
                </a:solidFill>
                <a:latin typeface="Calibri" panose="020F0502020204030204"/>
              </a:rPr>
              <a:pPr defTabSz="685800"/>
              <a:t>3</a:t>
            </a:fld>
            <a:endParaRPr lang="en-US" dirty="0">
              <a:solidFill>
                <a:prstClr val="white"/>
              </a:solidFill>
              <a:latin typeface="Calibri" panose="020F0502020204030204"/>
            </a:endParaRPr>
          </a:p>
        </p:txBody>
      </p:sp>
      <p:sp>
        <p:nvSpPr>
          <p:cNvPr id="4" name="Title 3"/>
          <p:cNvSpPr>
            <a:spLocks noGrp="1"/>
          </p:cNvSpPr>
          <p:nvPr>
            <p:ph type="title"/>
          </p:nvPr>
        </p:nvSpPr>
        <p:spPr/>
        <p:txBody>
          <a:bodyPr/>
          <a:lstStyle/>
          <a:p>
            <a:r>
              <a:rPr lang="en-US" dirty="0" smtClean="0"/>
              <a:t>Network Planning Program</a:t>
            </a:r>
            <a:br>
              <a:rPr lang="en-US" dirty="0" smtClean="0"/>
            </a:br>
            <a:r>
              <a:rPr lang="en-US" sz="1500" dirty="0">
                <a:solidFill>
                  <a:srgbClr val="800000"/>
                </a:solidFill>
              </a:rPr>
              <a:t>Objectives</a:t>
            </a:r>
            <a:endParaRPr lang="en-US" sz="1500" dirty="0">
              <a:solidFill>
                <a:srgbClr val="800000"/>
              </a:solidFill>
            </a:endParaRPr>
          </a:p>
        </p:txBody>
      </p:sp>
      <p:sp>
        <p:nvSpPr>
          <p:cNvPr id="7" name="Content Placeholder 6"/>
          <p:cNvSpPr>
            <a:spLocks noGrp="1"/>
          </p:cNvSpPr>
          <p:nvPr>
            <p:ph idx="1"/>
          </p:nvPr>
        </p:nvSpPr>
        <p:spPr>
          <a:xfrm>
            <a:off x="1404722" y="1936213"/>
            <a:ext cx="6334557" cy="3143250"/>
          </a:xfrm>
        </p:spPr>
        <p:txBody>
          <a:bodyPr>
            <a:normAutofit/>
          </a:bodyPr>
          <a:lstStyle/>
          <a:p>
            <a:pPr marL="0" indent="0">
              <a:buNone/>
            </a:pPr>
            <a:r>
              <a:rPr lang="en-US" sz="1800" dirty="0"/>
              <a:t>Through a Program </a:t>
            </a:r>
            <a:r>
              <a:rPr lang="en-US" sz="1800" dirty="0">
                <a:solidFill>
                  <a:srgbClr val="800000"/>
                </a:solidFill>
              </a:rPr>
              <a:t>Objectives </a:t>
            </a:r>
            <a:r>
              <a:rPr lang="en-US" sz="1800" dirty="0"/>
              <a:t>which aims to… </a:t>
            </a:r>
            <a:endParaRPr lang="en-US" b="0" dirty="0" smtClean="0"/>
          </a:p>
          <a:p>
            <a:pPr marL="385763" indent="-385763">
              <a:buAutoNum type="romanLcParenBoth"/>
            </a:pPr>
            <a:r>
              <a:rPr lang="en-US" b="0" dirty="0" smtClean="0"/>
              <a:t>achieve </a:t>
            </a:r>
            <a:r>
              <a:rPr lang="en-US" b="0" dirty="0"/>
              <a:t>efficiencies; </a:t>
            </a:r>
            <a:endParaRPr lang="en-US" b="0" dirty="0" smtClean="0"/>
          </a:p>
          <a:p>
            <a:pPr marL="385763" indent="-385763">
              <a:buAutoNum type="romanLcParenBoth"/>
            </a:pPr>
            <a:r>
              <a:rPr lang="en-US" b="0" dirty="0" smtClean="0"/>
              <a:t>expand </a:t>
            </a:r>
            <a:r>
              <a:rPr lang="en-US" b="0" dirty="0"/>
              <a:t>access to, coordinate, and improve the quality of essential health care services; and </a:t>
            </a:r>
            <a:endParaRPr lang="en-US" b="0" dirty="0" smtClean="0"/>
          </a:p>
          <a:p>
            <a:pPr marL="385763" indent="-385763">
              <a:buAutoNum type="romanLcParenBoth"/>
            </a:pPr>
            <a:r>
              <a:rPr lang="en-US" b="0" dirty="0" smtClean="0"/>
              <a:t>strengthen </a:t>
            </a:r>
            <a:r>
              <a:rPr lang="en-US" b="0" dirty="0"/>
              <a:t>the rural health care system as a whole. </a:t>
            </a:r>
          </a:p>
          <a:p>
            <a:pPr marL="0" indent="0">
              <a:buNone/>
            </a:pPr>
            <a:endParaRPr lang="en-US" b="0" dirty="0"/>
          </a:p>
        </p:txBody>
      </p:sp>
      <p:pic>
        <p:nvPicPr>
          <p:cNvPr id="8" name="Picture 7" descr="Healthcare Job Market In UK - Euspe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175" y="4052540"/>
            <a:ext cx="2825660" cy="1191487"/>
          </a:xfrm>
          <a:prstGeom prst="rect">
            <a:avLst/>
          </a:prstGeom>
        </p:spPr>
      </p:pic>
      <p:sp>
        <p:nvSpPr>
          <p:cNvPr id="2" name="Rectangle 1"/>
          <p:cNvSpPr/>
          <p:nvPr/>
        </p:nvSpPr>
        <p:spPr>
          <a:xfrm>
            <a:off x="2114550" y="5244026"/>
            <a:ext cx="3486150" cy="230832"/>
          </a:xfrm>
          <a:prstGeom prst="rect">
            <a:avLst/>
          </a:prstGeom>
        </p:spPr>
        <p:txBody>
          <a:bodyPr wrap="square">
            <a:spAutoFit/>
          </a:bodyPr>
          <a:lstStyle/>
          <a:p>
            <a:pPr defTabSz="685800"/>
            <a:r>
              <a:rPr lang="en-US" sz="900" dirty="0">
                <a:solidFill>
                  <a:srgbClr val="0F4D7B"/>
                </a:solidFill>
                <a:latin typeface="Calibri" panose="020F0502020204030204"/>
              </a:rPr>
              <a:t>HRSA-17-016 </a:t>
            </a:r>
            <a:r>
              <a:rPr lang="en-US" sz="900" dirty="0">
                <a:solidFill>
                  <a:srgbClr val="0F4D7B"/>
                </a:solidFill>
                <a:latin typeface="Calibri" panose="020F0502020204030204"/>
              </a:rPr>
              <a:t>Funding Opportunity Announcement, pg.1 </a:t>
            </a:r>
          </a:p>
        </p:txBody>
      </p:sp>
    </p:spTree>
    <p:extLst>
      <p:ext uri="{BB962C8B-B14F-4D97-AF65-F5344CB8AC3E}">
        <p14:creationId xmlns:p14="http://schemas.microsoft.com/office/powerpoint/2010/main" val="750666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17605" y="545812"/>
            <a:ext cx="8654995" cy="584775"/>
          </a:xfrm>
          <a:prstGeom prst="rect">
            <a:avLst/>
          </a:prstGeom>
          <a:noFill/>
        </p:spPr>
        <p:txBody>
          <a:bodyPr wrap="square" rtlCol="0">
            <a:spAutoFit/>
          </a:bodyPr>
          <a:lstStyle/>
          <a:p>
            <a:r>
              <a:rPr lang="en-US" sz="3200" b="1" dirty="0"/>
              <a:t>CRL Consulting, Inc.</a:t>
            </a:r>
            <a:endParaRPr lang="en-US" sz="3200" b="1" dirty="0">
              <a:latin typeface="Calibri" panose="020F0502020204030204" pitchFamily="34" charset="0"/>
              <a:cs typeface="Aharoni" panose="02010803020104030203" pitchFamily="2" charset="-79"/>
            </a:endParaRPr>
          </a:p>
        </p:txBody>
      </p:sp>
      <p:sp>
        <p:nvSpPr>
          <p:cNvPr id="11" name="Rectangle 10"/>
          <p:cNvSpPr/>
          <p:nvPr/>
        </p:nvSpPr>
        <p:spPr>
          <a:xfrm>
            <a:off x="1257300" y="1354030"/>
            <a:ext cx="7048500" cy="1077218"/>
          </a:xfrm>
          <a:prstGeom prst="rect">
            <a:avLst/>
          </a:prstGeom>
        </p:spPr>
        <p:txBody>
          <a:bodyPr wrap="square">
            <a:spAutoFit/>
          </a:bodyPr>
          <a:lstStyle/>
          <a:p>
            <a:endParaRPr lang="en-US" sz="1600" dirty="0">
              <a:latin typeface="Arial Narrow" pitchFamily="34" charset="0"/>
            </a:endParaRPr>
          </a:p>
          <a:p>
            <a:endParaRPr lang="en-US" sz="1600" dirty="0">
              <a:latin typeface="Arial Narrow" pitchFamily="34" charset="0"/>
            </a:endParaRPr>
          </a:p>
          <a:p>
            <a:endParaRPr lang="en-US" sz="1600" dirty="0">
              <a:latin typeface="Arial Narrow" pitchFamily="34" charset="0"/>
            </a:endParaRPr>
          </a:p>
          <a:p>
            <a:r>
              <a:rPr lang="en-US" sz="1600" dirty="0">
                <a:latin typeface="Arial Narrow" pitchFamily="34" charset="0"/>
              </a:rPr>
              <a:t> </a:t>
            </a:r>
            <a:endParaRPr lang="en-US" sz="1300" b="1" dirty="0">
              <a:solidFill>
                <a:srgbClr val="5093C0"/>
              </a:solidFill>
              <a:latin typeface="Arial Narrow" pitchFamily="34" charset="0"/>
            </a:endParaRPr>
          </a:p>
        </p:txBody>
      </p:sp>
      <p:sp>
        <p:nvSpPr>
          <p:cNvPr id="14" name="Rectangle 13"/>
          <p:cNvSpPr/>
          <p:nvPr/>
        </p:nvSpPr>
        <p:spPr>
          <a:xfrm>
            <a:off x="685800" y="1295400"/>
            <a:ext cx="8458200" cy="5863144"/>
          </a:xfrm>
          <a:prstGeom prst="rect">
            <a:avLst/>
          </a:prstGeom>
        </p:spPr>
        <p:txBody>
          <a:bodyPr wrap="square">
            <a:spAutoFit/>
          </a:bodyPr>
          <a:lstStyle/>
          <a:p>
            <a:pPr marL="285750" indent="-285750">
              <a:buFont typeface="Arial" panose="020B0604020202020204" pitchFamily="34" charset="0"/>
              <a:buChar char="•"/>
            </a:pPr>
            <a:r>
              <a:rPr lang="en-US" sz="2400" dirty="0"/>
              <a:t>Technical Assistance Coach</a:t>
            </a:r>
          </a:p>
          <a:p>
            <a:pPr lvl="1">
              <a:buFont typeface="Wingdings" panose="05000000000000000000" pitchFamily="2" charset="2"/>
              <a:buChar char="ü"/>
            </a:pPr>
            <a:r>
              <a:rPr lang="en-US" sz="2000" dirty="0"/>
              <a:t>Thought partner throughout the year</a:t>
            </a:r>
          </a:p>
          <a:p>
            <a:pPr lvl="1">
              <a:buFont typeface="Wingdings" panose="05000000000000000000" pitchFamily="2" charset="2"/>
              <a:buChar char="ü"/>
            </a:pPr>
            <a:r>
              <a:rPr lang="en-US" sz="2000" dirty="0"/>
              <a:t>Connect with peers</a:t>
            </a:r>
          </a:p>
          <a:p>
            <a:pPr lvl="1">
              <a:buFont typeface="Wingdings" panose="05000000000000000000" pitchFamily="2" charset="2"/>
              <a:buChar char="ü"/>
            </a:pPr>
            <a:r>
              <a:rPr lang="en-US" sz="2000" dirty="0"/>
              <a:t>Support with deliverables:  organizational assessments, strategic plans</a:t>
            </a:r>
          </a:p>
          <a:p>
            <a:pPr lvl="1">
              <a:buFont typeface="Wingdings" panose="05000000000000000000" pitchFamily="2" charset="2"/>
              <a:buChar char="ü"/>
            </a:pPr>
            <a:r>
              <a:rPr lang="en-US" sz="2000" dirty="0"/>
              <a:t>Potentially conduct site visit</a:t>
            </a:r>
          </a:p>
          <a:p>
            <a:pPr lvl="1">
              <a:buFont typeface="Wingdings" panose="05000000000000000000" pitchFamily="2" charset="2"/>
              <a:buChar char="ü"/>
            </a:pPr>
            <a:r>
              <a:rPr lang="en-US" sz="2000" dirty="0"/>
              <a:t>Plan for your network sustainability </a:t>
            </a:r>
          </a:p>
          <a:p>
            <a:pPr lvl="1">
              <a:buFont typeface="Wingdings" panose="05000000000000000000" pitchFamily="2" charset="2"/>
              <a:buChar char="ü"/>
            </a:pPr>
            <a:r>
              <a:rPr lang="en-US" sz="2000" dirty="0"/>
              <a:t>Provide resources, tools and templates</a:t>
            </a:r>
          </a:p>
          <a:p>
            <a:pPr marL="285750" indent="-285750">
              <a:buFont typeface="Arial" panose="020B0604020202020204" pitchFamily="34" charset="0"/>
              <a:buChar char="•"/>
            </a:pPr>
            <a:r>
              <a:rPr lang="en-US" sz="2400" dirty="0"/>
              <a:t>Next steps</a:t>
            </a:r>
          </a:p>
          <a:p>
            <a:pPr marL="800100" lvl="1" indent="-342900">
              <a:buFont typeface="Wingdings" panose="05000000000000000000" pitchFamily="2" charset="2"/>
              <a:buChar char="ü"/>
            </a:pPr>
            <a:r>
              <a:rPr lang="en-US" sz="2000" dirty="0"/>
              <a:t>Introductory call with FORHP Project Officer and CRL Coach</a:t>
            </a:r>
          </a:p>
          <a:p>
            <a:pPr marL="800100" lvl="1" indent="-342900">
              <a:buFont typeface="Wingdings" panose="05000000000000000000" pitchFamily="2" charset="2"/>
              <a:buChar char="ü"/>
            </a:pPr>
            <a:r>
              <a:rPr lang="en-US" sz="2000" dirty="0"/>
              <a:t>Develop a Technical Assistance Action Plan</a:t>
            </a:r>
          </a:p>
          <a:p>
            <a:pPr marL="800100" lvl="1" indent="-342900">
              <a:buFont typeface="Wingdings" panose="05000000000000000000" pitchFamily="2" charset="2"/>
              <a:buChar char="ü"/>
            </a:pPr>
            <a:r>
              <a:rPr lang="en-US" sz="2000" dirty="0"/>
              <a:t>Set schedule for regular monthly technical assistance calls</a:t>
            </a:r>
          </a:p>
          <a:p>
            <a:pPr marL="342900" indent="-342900">
              <a:buFont typeface="Arial" panose="020B0604020202020204" pitchFamily="34" charset="0"/>
              <a:buChar char="•"/>
            </a:pPr>
            <a:r>
              <a:rPr lang="en-US" sz="2400" dirty="0"/>
              <a:t>Upcoming Webinars</a:t>
            </a:r>
          </a:p>
          <a:p>
            <a:pPr marL="800100" lvl="1" indent="-342900">
              <a:buFont typeface="Wingdings" panose="05000000000000000000" pitchFamily="2" charset="2"/>
              <a:buChar char="ü"/>
            </a:pPr>
            <a:r>
              <a:rPr lang="en-US" sz="2000" dirty="0"/>
              <a:t>The ABCs of Rural Health Networks, August @2:00 EDT</a:t>
            </a:r>
          </a:p>
          <a:p>
            <a:pPr marL="800100" lvl="1" indent="-342900">
              <a:buFont typeface="Wingdings" panose="05000000000000000000" pitchFamily="2" charset="2"/>
              <a:buChar char="ü"/>
            </a:pPr>
            <a:r>
              <a:rPr lang="en-US" sz="2000" dirty="0"/>
              <a:t>Sustainable Network Model:  Adaptive Networks, Sept  @ 2:00 EDT</a:t>
            </a:r>
          </a:p>
          <a:p>
            <a:pPr marL="800100" lvl="1" indent="-342900">
              <a:buFont typeface="Wingdings" panose="05000000000000000000" pitchFamily="2" charset="2"/>
              <a:buChar char="Ø"/>
            </a:pPr>
            <a:endParaRPr lang="en-US" sz="2400" dirty="0"/>
          </a:p>
          <a:p>
            <a:pPr marL="285750" indent="-285750">
              <a:buFont typeface="Arial" panose="020B0604020202020204" pitchFamily="34" charset="0"/>
              <a:buChar char="•"/>
            </a:pPr>
            <a:endParaRPr lang="en-US" dirty="0"/>
          </a:p>
          <a:p>
            <a:pPr algn="ctr"/>
            <a:r>
              <a:rPr lang="en-US" sz="2000" i="1" dirty="0"/>
              <a:t>   </a:t>
            </a:r>
            <a:endParaRPr lang="en-US" sz="1400" b="1" dirty="0">
              <a:solidFill>
                <a:schemeClr val="accent1"/>
              </a:solidFill>
              <a:latin typeface="Arial Narrow" pitchFamily="34" charset="0"/>
            </a:endParaRPr>
          </a:p>
          <a:p>
            <a:pPr marL="285750" indent="-285750">
              <a:buFont typeface="Arial" panose="020B0604020202020204" pitchFamily="34" charset="0"/>
              <a:buChar char="•"/>
            </a:pPr>
            <a:endParaRPr lang="en-US" sz="1300" b="1" dirty="0">
              <a:solidFill>
                <a:srgbClr val="5093C0"/>
              </a:solidFill>
              <a:latin typeface="Arial Narrow" pitchFamily="34" charset="0"/>
            </a:endParaRPr>
          </a:p>
        </p:txBody>
      </p:sp>
      <p:sp>
        <p:nvSpPr>
          <p:cNvPr id="16" name="Oval 15"/>
          <p:cNvSpPr/>
          <p:nvPr/>
        </p:nvSpPr>
        <p:spPr>
          <a:xfrm>
            <a:off x="782586" y="5831500"/>
            <a:ext cx="817613" cy="9144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69080" y="5918746"/>
            <a:ext cx="644624" cy="641866"/>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4" name="Slide Number Placeholder 3"/>
          <p:cNvSpPr>
            <a:spLocks noGrp="1"/>
          </p:cNvSpPr>
          <p:nvPr>
            <p:ph type="sldNum" sz="quarter" idx="12"/>
          </p:nvPr>
        </p:nvSpPr>
        <p:spPr/>
        <p:txBody>
          <a:bodyPr/>
          <a:lstStyle/>
          <a:p>
            <a:fld id="{F3D80011-5CAD-4923-8708-8786ABE7EA61}" type="slidenum">
              <a:rPr lang="en-US" smtClean="0"/>
              <a:pPr/>
              <a:t>4</a:t>
            </a:fld>
            <a:endParaRPr lang="en-US" dirty="0"/>
          </a:p>
        </p:txBody>
      </p:sp>
      <p:sp>
        <p:nvSpPr>
          <p:cNvPr id="22" name="Slide Number Placeholder 10"/>
          <p:cNvSpPr>
            <a:spLocks/>
          </p:cNvSpPr>
          <p:nvPr/>
        </p:nvSpPr>
        <p:spPr bwMode="auto">
          <a:xfrm>
            <a:off x="4191000" y="6416675"/>
            <a:ext cx="53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a:fld id="{E274F194-F677-4267-B9B2-3DCBDF3E12EE}" type="slidenum">
              <a:rPr lang="en-US" sz="1200">
                <a:solidFill>
                  <a:schemeClr val="tx1"/>
                </a:solidFill>
                <a:latin typeface="Calibri" pitchFamily="34" charset="0"/>
              </a:rPr>
              <a:pPr algn="r"/>
              <a:t>4</a:t>
            </a:fld>
            <a:endParaRPr lang="en-US" sz="1200" dirty="0">
              <a:solidFill>
                <a:schemeClr val="tx1"/>
              </a:solidFill>
              <a:latin typeface="Calibri" pitchFamily="34" charset="0"/>
            </a:endParaRPr>
          </a:p>
        </p:txBody>
      </p:sp>
    </p:spTree>
    <p:extLst>
      <p:ext uri="{BB962C8B-B14F-4D97-AF65-F5344CB8AC3E}">
        <p14:creationId xmlns:p14="http://schemas.microsoft.com/office/powerpoint/2010/main" val="428323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rural images"/>
          <p:cNvPicPr>
            <a:picLocks noChangeAspect="1" noChangeArrowheads="1"/>
          </p:cNvPicPr>
          <p:nvPr/>
        </p:nvPicPr>
        <p:blipFill rotWithShape="1">
          <a:blip r:embed="rId3">
            <a:extLst>
              <a:ext uri="{28A0092B-C50C-407E-A947-70E740481C1C}">
                <a14:useLocalDpi xmlns:a14="http://schemas.microsoft.com/office/drawing/2010/main" val="0"/>
              </a:ext>
            </a:extLst>
          </a:blip>
          <a:srcRect t="31719" r="4745" b="11191"/>
          <a:stretch/>
        </p:blipFill>
        <p:spPr bwMode="auto">
          <a:xfrm>
            <a:off x="0" y="1028700"/>
            <a:ext cx="9144000" cy="52109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59941" y="-164486"/>
            <a:ext cx="7886700" cy="1325563"/>
          </a:xfrm>
        </p:spPr>
        <p:txBody>
          <a:bodyPr>
            <a:normAutofit/>
          </a:bodyPr>
          <a:lstStyle/>
          <a:p>
            <a:r>
              <a:rPr lang="en-US" sz="3200" dirty="0"/>
              <a:t>We Believe…</a:t>
            </a:r>
          </a:p>
        </p:txBody>
      </p:sp>
      <p:sp>
        <p:nvSpPr>
          <p:cNvPr id="3" name="Content Placeholder 2"/>
          <p:cNvSpPr>
            <a:spLocks noGrp="1"/>
          </p:cNvSpPr>
          <p:nvPr>
            <p:ph idx="1"/>
          </p:nvPr>
        </p:nvSpPr>
        <p:spPr>
          <a:xfrm>
            <a:off x="0" y="1225857"/>
            <a:ext cx="9144000" cy="2431743"/>
          </a:xfrm>
          <a:solidFill>
            <a:srgbClr val="5093C0">
              <a:alpha val="63000"/>
            </a:srgbClr>
          </a:solidFill>
        </p:spPr>
        <p:txBody>
          <a:bodyPr>
            <a:normAutofit/>
          </a:bodyPr>
          <a:lstStyle/>
          <a:p>
            <a:pPr marL="0" indent="0">
              <a:buNone/>
            </a:pPr>
            <a:r>
              <a:rPr lang="en-US" sz="2400" dirty="0">
                <a:solidFill>
                  <a:schemeClr val="bg1"/>
                </a:solidFill>
              </a:rPr>
              <a:t>  The most effective way to promote </a:t>
            </a:r>
            <a:r>
              <a:rPr lang="en-US" sz="2400" b="1" dirty="0">
                <a:solidFill>
                  <a:schemeClr val="bg1"/>
                </a:solidFill>
              </a:rPr>
              <a:t>SUSTAINABLE NETWORKS </a:t>
            </a:r>
            <a:br>
              <a:rPr lang="en-US" sz="2400" b="1" dirty="0">
                <a:solidFill>
                  <a:schemeClr val="bg1"/>
                </a:solidFill>
              </a:rPr>
            </a:br>
            <a:r>
              <a:rPr lang="en-US" sz="2400" b="1" dirty="0">
                <a:solidFill>
                  <a:schemeClr val="bg1"/>
                </a:solidFill>
              </a:rPr>
              <a:t>  </a:t>
            </a:r>
            <a:r>
              <a:rPr lang="en-US" sz="2400" dirty="0">
                <a:solidFill>
                  <a:schemeClr val="bg1"/>
                </a:solidFill>
              </a:rPr>
              <a:t>during the planning phase is to support:</a:t>
            </a:r>
          </a:p>
          <a:p>
            <a:pPr marL="0" indent="0">
              <a:buNone/>
            </a:pPr>
            <a:r>
              <a:rPr lang="en-US" sz="2400" dirty="0">
                <a:solidFill>
                  <a:schemeClr val="bg1"/>
                </a:solidFill>
              </a:rPr>
              <a:t>       - The development of your </a:t>
            </a:r>
            <a:r>
              <a:rPr lang="en-US" sz="2400" b="1" dirty="0">
                <a:solidFill>
                  <a:schemeClr val="bg1"/>
                </a:solidFill>
              </a:rPr>
              <a:t>ADAPTIVE CAPACITY</a:t>
            </a:r>
          </a:p>
          <a:p>
            <a:pPr marL="0" indent="0">
              <a:buNone/>
            </a:pPr>
            <a:r>
              <a:rPr lang="en-US" sz="2400" dirty="0">
                <a:solidFill>
                  <a:schemeClr val="bg1"/>
                </a:solidFill>
              </a:rPr>
              <a:t>       - Your selection </a:t>
            </a:r>
            <a:r>
              <a:rPr lang="en-US" sz="2400" b="1" dirty="0">
                <a:solidFill>
                  <a:schemeClr val="bg1"/>
                </a:solidFill>
              </a:rPr>
              <a:t>of HIGH-LEVERAGE SHORT-TERM  STRATEGIE</a:t>
            </a:r>
            <a:r>
              <a:rPr lang="en-US" sz="2400" dirty="0">
                <a:solidFill>
                  <a:schemeClr val="bg1"/>
                </a:solidFill>
              </a:rPr>
              <a:t>S </a:t>
            </a:r>
            <a:br>
              <a:rPr lang="en-US" sz="2400" dirty="0">
                <a:solidFill>
                  <a:schemeClr val="bg1"/>
                </a:solidFill>
              </a:rPr>
            </a:br>
            <a:r>
              <a:rPr lang="en-US" sz="2400" dirty="0">
                <a:solidFill>
                  <a:schemeClr val="bg1"/>
                </a:solidFill>
              </a:rPr>
              <a:t>          that will demonstrate value</a:t>
            </a:r>
          </a:p>
        </p:txBody>
      </p:sp>
      <p:sp>
        <p:nvSpPr>
          <p:cNvPr id="5" name="Oval 4"/>
          <p:cNvSpPr/>
          <p:nvPr/>
        </p:nvSpPr>
        <p:spPr>
          <a:xfrm>
            <a:off x="782586" y="5831500"/>
            <a:ext cx="817613" cy="9144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69080" y="5918746"/>
            <a:ext cx="644624" cy="64186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3200" y="6420287"/>
            <a:ext cx="2157804" cy="280649"/>
          </a:xfrm>
          <a:prstGeom prst="rect">
            <a:avLst/>
          </a:prstGeom>
        </p:spPr>
      </p:pic>
      <p:sp>
        <p:nvSpPr>
          <p:cNvPr id="9" name="Slide Number Placeholder 8"/>
          <p:cNvSpPr>
            <a:spLocks noGrp="1"/>
          </p:cNvSpPr>
          <p:nvPr>
            <p:ph type="sldNum" sz="quarter" idx="12"/>
          </p:nvPr>
        </p:nvSpPr>
        <p:spPr/>
        <p:txBody>
          <a:bodyPr/>
          <a:lstStyle/>
          <a:p>
            <a:fld id="{F3D80011-5CAD-4923-8708-8786ABE7EA61}" type="slidenum">
              <a:rPr lang="en-US" smtClean="0"/>
              <a:pPr/>
              <a:t>5</a:t>
            </a:fld>
            <a:endParaRPr lang="en-US" dirty="0"/>
          </a:p>
        </p:txBody>
      </p:sp>
    </p:spTree>
    <p:extLst>
      <p:ext uri="{BB962C8B-B14F-4D97-AF65-F5344CB8AC3E}">
        <p14:creationId xmlns:p14="http://schemas.microsoft.com/office/powerpoint/2010/main" val="135750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Cycle of Planning Activities</a:t>
            </a:r>
          </a:p>
        </p:txBody>
      </p:sp>
      <p:sp>
        <p:nvSpPr>
          <p:cNvPr id="3" name="Slide Number Placeholder 2"/>
          <p:cNvSpPr>
            <a:spLocks noGrp="1"/>
          </p:cNvSpPr>
          <p:nvPr>
            <p:ph type="sldNum" sz="quarter" idx="12"/>
          </p:nvPr>
        </p:nvSpPr>
        <p:spPr/>
        <p:txBody>
          <a:bodyPr/>
          <a:lstStyle/>
          <a:p>
            <a:pPr defTabSz="685800"/>
            <a:fld id="{F3D80011-5CAD-4923-8708-8786ABE7EA61}" type="slidenum">
              <a:rPr lang="en-US">
                <a:solidFill>
                  <a:prstClr val="white"/>
                </a:solidFill>
                <a:latin typeface="Calibri"/>
              </a:rPr>
              <a:pPr defTabSz="685800"/>
              <a:t>6</a:t>
            </a:fld>
            <a:endParaRPr lang="en-US" dirty="0">
              <a:solidFill>
                <a:prstClr val="white"/>
              </a:solidFill>
              <a:latin typeface="Calibri"/>
            </a:endParaRPr>
          </a:p>
        </p:txBody>
      </p:sp>
      <p:graphicFrame>
        <p:nvGraphicFramePr>
          <p:cNvPr id="4" name="Table 3"/>
          <p:cNvGraphicFramePr>
            <a:graphicFrameLocks noGrp="1"/>
          </p:cNvGraphicFramePr>
          <p:nvPr>
            <p:extLst/>
          </p:nvPr>
        </p:nvGraphicFramePr>
        <p:xfrm>
          <a:off x="1314453" y="1657351"/>
          <a:ext cx="6515098" cy="4640580"/>
        </p:xfrm>
        <a:graphic>
          <a:graphicData uri="http://schemas.openxmlformats.org/drawingml/2006/table">
            <a:tbl>
              <a:tblPr firstRow="1" bandRow="1">
                <a:tableStyleId>{5C22544A-7EE6-4342-B048-85BDC9FD1C3A}</a:tableStyleId>
              </a:tblPr>
              <a:tblGrid>
                <a:gridCol w="1543049">
                  <a:extLst>
                    <a:ext uri="{9D8B030D-6E8A-4147-A177-3AD203B41FA5}">
                      <a16:colId xmlns:a16="http://schemas.microsoft.com/office/drawing/2014/main" val="1392730423"/>
                    </a:ext>
                  </a:extLst>
                </a:gridCol>
                <a:gridCol w="171450">
                  <a:extLst>
                    <a:ext uri="{9D8B030D-6E8A-4147-A177-3AD203B41FA5}">
                      <a16:colId xmlns:a16="http://schemas.microsoft.com/office/drawing/2014/main" val="2256533849"/>
                    </a:ext>
                  </a:extLst>
                </a:gridCol>
                <a:gridCol w="1371600">
                  <a:extLst>
                    <a:ext uri="{9D8B030D-6E8A-4147-A177-3AD203B41FA5}">
                      <a16:colId xmlns:a16="http://schemas.microsoft.com/office/drawing/2014/main" val="272693219"/>
                    </a:ext>
                  </a:extLst>
                </a:gridCol>
                <a:gridCol w="171450">
                  <a:extLst>
                    <a:ext uri="{9D8B030D-6E8A-4147-A177-3AD203B41FA5}">
                      <a16:colId xmlns:a16="http://schemas.microsoft.com/office/drawing/2014/main" val="1605398820"/>
                    </a:ext>
                  </a:extLst>
                </a:gridCol>
                <a:gridCol w="1428750">
                  <a:extLst>
                    <a:ext uri="{9D8B030D-6E8A-4147-A177-3AD203B41FA5}">
                      <a16:colId xmlns:a16="http://schemas.microsoft.com/office/drawing/2014/main" val="2090036429"/>
                    </a:ext>
                  </a:extLst>
                </a:gridCol>
                <a:gridCol w="171450">
                  <a:extLst>
                    <a:ext uri="{9D8B030D-6E8A-4147-A177-3AD203B41FA5}">
                      <a16:colId xmlns:a16="http://schemas.microsoft.com/office/drawing/2014/main" val="2980851817"/>
                    </a:ext>
                  </a:extLst>
                </a:gridCol>
                <a:gridCol w="1657349">
                  <a:extLst>
                    <a:ext uri="{9D8B030D-6E8A-4147-A177-3AD203B41FA5}">
                      <a16:colId xmlns:a16="http://schemas.microsoft.com/office/drawing/2014/main" val="841015779"/>
                    </a:ext>
                  </a:extLst>
                </a:gridCol>
              </a:tblGrid>
              <a:tr h="735056">
                <a:tc>
                  <a:txBody>
                    <a:bodyPr/>
                    <a:lstStyle/>
                    <a:p>
                      <a:pPr algn="ctr"/>
                      <a:r>
                        <a:rPr lang="en-US" sz="1000" dirty="0"/>
                        <a:t>1</a:t>
                      </a:r>
                      <a:r>
                        <a:rPr lang="en-US" sz="1000" baseline="30000" dirty="0"/>
                        <a:t>st</a:t>
                      </a:r>
                      <a:r>
                        <a:rPr lang="en-US" sz="1000" dirty="0"/>
                        <a:t> Quarter</a:t>
                      </a:r>
                    </a:p>
                    <a:p>
                      <a:pPr algn="ctr"/>
                      <a:r>
                        <a:rPr lang="en-US" sz="1000" dirty="0"/>
                        <a:t>July   Aug    Sept</a:t>
                      </a:r>
                    </a:p>
                    <a:p>
                      <a:pPr algn="ctr"/>
                      <a:r>
                        <a:rPr lang="en-US" sz="1000" dirty="0"/>
                        <a:t>2017</a:t>
                      </a:r>
                    </a:p>
                  </a:txBody>
                  <a:tcPr marL="68580" marR="68580" marT="34290" marB="34290">
                    <a:solidFill>
                      <a:schemeClr val="tx2">
                        <a:lumMod val="60000"/>
                        <a:lumOff val="40000"/>
                      </a:schemeClr>
                    </a:solidFill>
                  </a:tcPr>
                </a:tc>
                <a:tc>
                  <a:txBody>
                    <a:bodyPr/>
                    <a:lstStyle/>
                    <a:p>
                      <a:endParaRPr lang="en-US" sz="1000" dirty="0"/>
                    </a:p>
                  </a:txBody>
                  <a:tcPr marL="68580" marR="68580" marT="34290" marB="34290">
                    <a:noFill/>
                  </a:tcPr>
                </a:tc>
                <a:tc>
                  <a:txBody>
                    <a:bodyPr/>
                    <a:lstStyle/>
                    <a:p>
                      <a:pPr algn="ctr"/>
                      <a:r>
                        <a:rPr lang="en-US" sz="1000" dirty="0"/>
                        <a:t>2</a:t>
                      </a:r>
                      <a:r>
                        <a:rPr lang="en-US" sz="1000" baseline="30000" dirty="0"/>
                        <a:t>nd</a:t>
                      </a:r>
                      <a:r>
                        <a:rPr lang="en-US" sz="1000" dirty="0"/>
                        <a:t> Quarter</a:t>
                      </a:r>
                    </a:p>
                    <a:p>
                      <a:pPr algn="ctr"/>
                      <a:r>
                        <a:rPr lang="en-US" sz="1000" dirty="0"/>
                        <a:t>Oct</a:t>
                      </a:r>
                      <a:r>
                        <a:rPr lang="en-US" sz="1000" baseline="0" dirty="0"/>
                        <a:t>   Nov   Dec</a:t>
                      </a:r>
                    </a:p>
                    <a:p>
                      <a:pPr algn="ctr"/>
                      <a:r>
                        <a:rPr lang="en-US" sz="1000" baseline="0" dirty="0"/>
                        <a:t>2017</a:t>
                      </a:r>
                      <a:endParaRPr lang="en-US" sz="1000" dirty="0"/>
                    </a:p>
                  </a:txBody>
                  <a:tcPr marL="68580" marR="68580" marT="34290" marB="34290">
                    <a:solidFill>
                      <a:schemeClr val="accent6">
                        <a:lumMod val="75000"/>
                      </a:schemeClr>
                    </a:solidFill>
                  </a:tcPr>
                </a:tc>
                <a:tc>
                  <a:txBody>
                    <a:bodyPr/>
                    <a:lstStyle/>
                    <a:p>
                      <a:endParaRPr lang="en-US" sz="1000" dirty="0"/>
                    </a:p>
                  </a:txBody>
                  <a:tcPr marL="68580" marR="68580" marT="34290" marB="34290">
                    <a:noFill/>
                  </a:tcPr>
                </a:tc>
                <a:tc>
                  <a:txBody>
                    <a:bodyPr/>
                    <a:lstStyle/>
                    <a:p>
                      <a:pPr algn="ctr"/>
                      <a:r>
                        <a:rPr lang="en-US" sz="1000" dirty="0"/>
                        <a:t>3</a:t>
                      </a:r>
                      <a:r>
                        <a:rPr lang="en-US" sz="1000" baseline="30000" dirty="0"/>
                        <a:t>rd</a:t>
                      </a:r>
                      <a:r>
                        <a:rPr lang="en-US" sz="1000" dirty="0"/>
                        <a:t> </a:t>
                      </a:r>
                      <a:r>
                        <a:rPr lang="en-US" sz="1000" baseline="0" dirty="0"/>
                        <a:t> Quarter</a:t>
                      </a:r>
                    </a:p>
                    <a:p>
                      <a:pPr algn="ctr"/>
                      <a:r>
                        <a:rPr lang="en-US" sz="1000" baseline="0" dirty="0"/>
                        <a:t>Jun   Feb   Mar</a:t>
                      </a:r>
                    </a:p>
                    <a:p>
                      <a:pPr algn="ctr"/>
                      <a:r>
                        <a:rPr lang="en-US" sz="1000" baseline="0" dirty="0"/>
                        <a:t>2018</a:t>
                      </a:r>
                      <a:endParaRPr lang="en-US" sz="1000" dirty="0"/>
                    </a:p>
                  </a:txBody>
                  <a:tcPr marL="68580" marR="68580" marT="34290" marB="34290">
                    <a:solidFill>
                      <a:schemeClr val="accent3">
                        <a:lumMod val="75000"/>
                      </a:schemeClr>
                    </a:solidFill>
                  </a:tcPr>
                </a:tc>
                <a:tc>
                  <a:txBody>
                    <a:bodyPr/>
                    <a:lstStyle/>
                    <a:p>
                      <a:endParaRPr lang="en-US" sz="1000" dirty="0"/>
                    </a:p>
                  </a:txBody>
                  <a:tcPr marL="68580" marR="68580" marT="34290" marB="34290">
                    <a:noFill/>
                  </a:tcPr>
                </a:tc>
                <a:tc>
                  <a:txBody>
                    <a:bodyPr/>
                    <a:lstStyle/>
                    <a:p>
                      <a:pPr algn="ctr"/>
                      <a:r>
                        <a:rPr lang="en-US" sz="1000" dirty="0"/>
                        <a:t>4</a:t>
                      </a:r>
                      <a:r>
                        <a:rPr lang="en-US" sz="1000" baseline="30000" dirty="0"/>
                        <a:t>th</a:t>
                      </a:r>
                      <a:r>
                        <a:rPr lang="en-US" sz="1000" dirty="0"/>
                        <a:t> Quarter</a:t>
                      </a:r>
                    </a:p>
                    <a:p>
                      <a:pPr algn="ctr"/>
                      <a:r>
                        <a:rPr lang="en-US" sz="1000" dirty="0"/>
                        <a:t>Apr   Mar</a:t>
                      </a:r>
                      <a:r>
                        <a:rPr lang="en-US" sz="1000" baseline="0" dirty="0"/>
                        <a:t>   June</a:t>
                      </a:r>
                    </a:p>
                    <a:p>
                      <a:pPr algn="ctr"/>
                      <a:r>
                        <a:rPr lang="en-US" sz="1000" baseline="0" dirty="0"/>
                        <a:t>2018</a:t>
                      </a:r>
                      <a:endParaRPr lang="en-US" sz="1000" dirty="0"/>
                    </a:p>
                  </a:txBody>
                  <a:tcPr marL="68580" marR="68580" marT="34290" marB="34290">
                    <a:solidFill>
                      <a:schemeClr val="accent2">
                        <a:lumMod val="75000"/>
                      </a:schemeClr>
                    </a:solidFill>
                  </a:tcPr>
                </a:tc>
                <a:extLst>
                  <a:ext uri="{0D108BD9-81ED-4DB2-BD59-A6C34878D82A}">
                    <a16:rowId xmlns:a16="http://schemas.microsoft.com/office/drawing/2014/main" val="2633837274"/>
                  </a:ext>
                </a:extLst>
              </a:tr>
              <a:tr h="636544">
                <a:tc>
                  <a:txBody>
                    <a:bodyPr/>
                    <a:lstStyle/>
                    <a:p>
                      <a:pPr algn="ctr"/>
                      <a:r>
                        <a:rPr lang="en-US" sz="1000" b="1" dirty="0">
                          <a:solidFill>
                            <a:schemeClr val="tx2">
                              <a:lumMod val="75000"/>
                            </a:schemeClr>
                          </a:solidFill>
                        </a:rPr>
                        <a:t>Setting the State</a:t>
                      </a:r>
                    </a:p>
                  </a:txBody>
                  <a:tcPr marL="68580" marR="68580" marT="34290" marB="34290">
                    <a:noFill/>
                  </a:tcPr>
                </a:tc>
                <a:tc>
                  <a:txBody>
                    <a:bodyPr/>
                    <a:lstStyle/>
                    <a:p>
                      <a:endParaRPr lang="en-US" sz="1000" dirty="0"/>
                    </a:p>
                  </a:txBody>
                  <a:tcPr marL="68580" marR="68580" marT="34290" marB="34290">
                    <a:noFill/>
                  </a:tcPr>
                </a:tc>
                <a:tc>
                  <a:txBody>
                    <a:bodyPr/>
                    <a:lstStyle/>
                    <a:p>
                      <a:pPr algn="ctr"/>
                      <a:r>
                        <a:rPr lang="en-US" sz="1000" b="1" dirty="0">
                          <a:solidFill>
                            <a:schemeClr val="accent6">
                              <a:lumMod val="75000"/>
                            </a:schemeClr>
                          </a:solidFill>
                        </a:rPr>
                        <a:t>Strengthening Your Network</a:t>
                      </a:r>
                      <a:r>
                        <a:rPr lang="en-US" sz="1000" b="1" baseline="0" dirty="0">
                          <a:solidFill>
                            <a:schemeClr val="accent6">
                              <a:lumMod val="75000"/>
                            </a:schemeClr>
                          </a:solidFill>
                        </a:rPr>
                        <a:t> Organization</a:t>
                      </a:r>
                      <a:endParaRPr lang="en-US" sz="1000" b="1" dirty="0">
                        <a:solidFill>
                          <a:schemeClr val="accent6">
                            <a:lumMod val="75000"/>
                          </a:schemeClr>
                        </a:solidFill>
                      </a:endParaRPr>
                    </a:p>
                  </a:txBody>
                  <a:tcPr marL="68580" marR="68580" marT="34290" marB="34290">
                    <a:noFill/>
                  </a:tcPr>
                </a:tc>
                <a:tc>
                  <a:txBody>
                    <a:bodyPr/>
                    <a:lstStyle/>
                    <a:p>
                      <a:endParaRPr lang="en-US" sz="1000" dirty="0"/>
                    </a:p>
                  </a:txBody>
                  <a:tcPr marL="68580" marR="68580" marT="34290" marB="34290">
                    <a:noFill/>
                  </a:tcPr>
                </a:tc>
                <a:tc>
                  <a:txBody>
                    <a:bodyPr/>
                    <a:lstStyle/>
                    <a:p>
                      <a:pPr algn="ctr"/>
                      <a:r>
                        <a:rPr lang="en-US" sz="1000" b="1" dirty="0">
                          <a:solidFill>
                            <a:schemeClr val="accent3">
                              <a:lumMod val="75000"/>
                            </a:schemeClr>
                          </a:solidFill>
                        </a:rPr>
                        <a:t>Acting as a Network</a:t>
                      </a:r>
                    </a:p>
                  </a:txBody>
                  <a:tcPr marL="68580" marR="68580" marT="34290" marB="34290">
                    <a:noFill/>
                  </a:tcPr>
                </a:tc>
                <a:tc>
                  <a:txBody>
                    <a:bodyPr/>
                    <a:lstStyle/>
                    <a:p>
                      <a:endParaRPr lang="en-US" sz="1000" dirty="0"/>
                    </a:p>
                  </a:txBody>
                  <a:tcPr marL="68580" marR="68580" marT="34290" marB="34290">
                    <a:noFill/>
                  </a:tcPr>
                </a:tc>
                <a:tc>
                  <a:txBody>
                    <a:bodyPr/>
                    <a:lstStyle/>
                    <a:p>
                      <a:pPr algn="ctr"/>
                      <a:r>
                        <a:rPr lang="en-US" sz="1000" b="1" dirty="0">
                          <a:solidFill>
                            <a:schemeClr val="accent2">
                              <a:lumMod val="75000"/>
                            </a:schemeClr>
                          </a:solidFill>
                        </a:rPr>
                        <a:t>Institutionalizing Your Practice</a:t>
                      </a:r>
                    </a:p>
                  </a:txBody>
                  <a:tcPr marL="68580" marR="68580" marT="34290" marB="34290">
                    <a:noFill/>
                  </a:tcPr>
                </a:tc>
                <a:extLst>
                  <a:ext uri="{0D108BD9-81ED-4DB2-BD59-A6C34878D82A}">
                    <a16:rowId xmlns:a16="http://schemas.microsoft.com/office/drawing/2014/main" val="884012926"/>
                  </a:ext>
                </a:extLst>
              </a:tr>
              <a:tr h="617220">
                <a:tc>
                  <a:txBody>
                    <a:bodyPr/>
                    <a:lstStyle/>
                    <a:p>
                      <a:pPr marL="285750" indent="-285750">
                        <a:buFont typeface="Arial" panose="020B0604020202020204" pitchFamily="34" charset="0"/>
                        <a:buChar char="•"/>
                      </a:pPr>
                      <a:r>
                        <a:rPr lang="en-US" sz="1200" dirty="0"/>
                        <a:t>Establish grant procedures and processes</a:t>
                      </a:r>
                    </a:p>
                  </a:txBody>
                  <a:tcPr marL="68580" marR="68580" marT="34290" marB="34290">
                    <a:noFill/>
                  </a:tcPr>
                </a:tc>
                <a:tc>
                  <a:txBody>
                    <a:bodyPr/>
                    <a:lstStyle/>
                    <a:p>
                      <a:endParaRPr lang="en-US" sz="1000" dirty="0"/>
                    </a:p>
                  </a:txBody>
                  <a:tcPr marL="68580" marR="68580" marT="34290" marB="34290">
                    <a:noFill/>
                  </a:tcPr>
                </a:tc>
                <a:tc>
                  <a:txBody>
                    <a:bodyPr/>
                    <a:lstStyle/>
                    <a:p>
                      <a:pPr marL="285750" indent="-285750">
                        <a:buFont typeface="Arial" panose="020B0604020202020204" pitchFamily="34" charset="0"/>
                        <a:buChar char="•"/>
                      </a:pPr>
                      <a:r>
                        <a:rPr lang="en-US" sz="1200" baseline="0" dirty="0"/>
                        <a:t>Strengthen network infrastructure</a:t>
                      </a:r>
                      <a:endParaRPr lang="en-US" sz="1200" dirty="0"/>
                    </a:p>
                  </a:txBody>
                  <a:tcPr marL="68580" marR="68580" marT="34290" marB="34290">
                    <a:noFill/>
                  </a:tcPr>
                </a:tc>
                <a:tc>
                  <a:txBody>
                    <a:bodyPr/>
                    <a:lstStyle/>
                    <a:p>
                      <a:endParaRPr lang="en-US" sz="1000" dirty="0"/>
                    </a:p>
                  </a:txBody>
                  <a:tcPr marL="68580" marR="68580" marT="34290" marB="34290">
                    <a:noFill/>
                  </a:tcPr>
                </a:tc>
                <a:tc>
                  <a:txBody>
                    <a:bodyPr/>
                    <a:lstStyle/>
                    <a:p>
                      <a:pPr marL="285750" indent="-285750">
                        <a:buFont typeface="Arial" panose="020B0604020202020204" pitchFamily="34" charset="0"/>
                        <a:buChar char="•"/>
                      </a:pPr>
                      <a:r>
                        <a:rPr lang="en-US" sz="1200" dirty="0"/>
                        <a:t>Practice adaptive </a:t>
                      </a:r>
                      <a:r>
                        <a:rPr lang="en-US" sz="1200" dirty="0" err="1"/>
                        <a:t>appproaches</a:t>
                      </a:r>
                      <a:endParaRPr lang="en-US" sz="1200" dirty="0"/>
                    </a:p>
                  </a:txBody>
                  <a:tcPr marL="68580" marR="68580" marT="34290" marB="34290">
                    <a:noFill/>
                  </a:tcPr>
                </a:tc>
                <a:tc>
                  <a:txBody>
                    <a:bodyPr/>
                    <a:lstStyle/>
                    <a:p>
                      <a:endParaRPr lang="en-US" sz="1200"/>
                    </a:p>
                  </a:txBody>
                  <a:tcPr marL="68580" marR="68580" marT="34290" marB="34290">
                    <a:noFill/>
                  </a:tcPr>
                </a:tc>
                <a:tc>
                  <a:txBody>
                    <a:bodyPr/>
                    <a:lstStyle/>
                    <a:p>
                      <a:pPr marL="285750" indent="-285750">
                        <a:buFont typeface="Arial" panose="020B0604020202020204" pitchFamily="34" charset="0"/>
                        <a:buChar char="•"/>
                      </a:pPr>
                      <a:r>
                        <a:rPr lang="en-US" sz="1200" dirty="0"/>
                        <a:t>Strategic</a:t>
                      </a:r>
                      <a:r>
                        <a:rPr lang="en-US" sz="1200" baseline="0" dirty="0"/>
                        <a:t> plan development</a:t>
                      </a:r>
                      <a:endParaRPr lang="en-US" sz="1200" dirty="0"/>
                    </a:p>
                  </a:txBody>
                  <a:tcPr marL="68580" marR="68580" marT="34290" marB="34290">
                    <a:noFill/>
                  </a:tcPr>
                </a:tc>
                <a:extLst>
                  <a:ext uri="{0D108BD9-81ED-4DB2-BD59-A6C34878D82A}">
                    <a16:rowId xmlns:a16="http://schemas.microsoft.com/office/drawing/2014/main" val="2479939568"/>
                  </a:ext>
                </a:extLst>
              </a:tr>
              <a:tr h="617220">
                <a:tc>
                  <a:txBody>
                    <a:bodyPr/>
                    <a:lstStyle/>
                    <a:p>
                      <a:pPr marL="285750" indent="-285750">
                        <a:buFont typeface="Arial" panose="020B0604020202020204" pitchFamily="34" charset="0"/>
                        <a:buChar char="•"/>
                      </a:pPr>
                      <a:r>
                        <a:rPr lang="en-US" sz="1200" dirty="0"/>
                        <a:t>Establish</a:t>
                      </a:r>
                      <a:r>
                        <a:rPr lang="en-US" sz="1200" baseline="0" dirty="0"/>
                        <a:t> roles and responsibilities for staff and Board</a:t>
                      </a:r>
                    </a:p>
                  </a:txBody>
                  <a:tcPr marL="68580" marR="68580" marT="34290" marB="34290">
                    <a:noFill/>
                  </a:tcPr>
                </a:tc>
                <a:tc>
                  <a:txBody>
                    <a:bodyPr/>
                    <a:lstStyle/>
                    <a:p>
                      <a:endParaRPr lang="en-US" sz="1000"/>
                    </a:p>
                  </a:txBody>
                  <a:tcPr marL="68580" marR="68580" marT="34290" marB="34290">
                    <a:noFill/>
                  </a:tcPr>
                </a:tc>
                <a:tc>
                  <a:txBody>
                    <a:bodyPr/>
                    <a:lstStyle/>
                    <a:p>
                      <a:pPr marL="285750" indent="-285750">
                        <a:buFont typeface="Arial" panose="020B0604020202020204" pitchFamily="34" charset="0"/>
                        <a:buChar char="•"/>
                      </a:pPr>
                      <a:r>
                        <a:rPr lang="en-US" sz="1200" dirty="0"/>
                        <a:t>Prepare</a:t>
                      </a:r>
                      <a:r>
                        <a:rPr lang="en-US" sz="1200" baseline="0" dirty="0"/>
                        <a:t> for program development</a:t>
                      </a:r>
                      <a:endParaRPr lang="en-US" sz="1200" dirty="0"/>
                    </a:p>
                  </a:txBody>
                  <a:tcPr marL="68580" marR="68580" marT="34290" marB="34290">
                    <a:noFill/>
                  </a:tcPr>
                </a:tc>
                <a:tc>
                  <a:txBody>
                    <a:bodyPr/>
                    <a:lstStyle/>
                    <a:p>
                      <a:endParaRPr lang="en-US" sz="1000"/>
                    </a:p>
                  </a:txBody>
                  <a:tcPr marL="68580" marR="68580" marT="34290" marB="34290">
                    <a:noFill/>
                  </a:tcPr>
                </a:tc>
                <a:tc>
                  <a:txBody>
                    <a:bodyPr/>
                    <a:lstStyle/>
                    <a:p>
                      <a:pPr marL="285750" indent="-285750">
                        <a:buFont typeface="Arial" panose="020B0604020202020204" pitchFamily="34" charset="0"/>
                        <a:buChar char="•"/>
                      </a:pPr>
                      <a:r>
                        <a:rPr lang="en-US" sz="1200" dirty="0"/>
                        <a:t>Engage</a:t>
                      </a:r>
                      <a:r>
                        <a:rPr lang="en-US" sz="1200" baseline="0" dirty="0"/>
                        <a:t> in early program action</a:t>
                      </a:r>
                      <a:endParaRPr lang="en-US" sz="1200" dirty="0"/>
                    </a:p>
                  </a:txBody>
                  <a:tcPr marL="68580" marR="68580" marT="34290" marB="34290">
                    <a:noFill/>
                  </a:tcPr>
                </a:tc>
                <a:tc>
                  <a:txBody>
                    <a:bodyPr/>
                    <a:lstStyle/>
                    <a:p>
                      <a:endParaRPr lang="en-US" sz="1200" dirty="0"/>
                    </a:p>
                  </a:txBody>
                  <a:tcPr marL="68580" marR="68580" marT="34290" marB="34290">
                    <a:noFill/>
                  </a:tcPr>
                </a:tc>
                <a:tc>
                  <a:txBody>
                    <a:bodyPr/>
                    <a:lstStyle/>
                    <a:p>
                      <a:pPr marL="285750" indent="-285750">
                        <a:buFont typeface="Arial" panose="020B0604020202020204" pitchFamily="34" charset="0"/>
                        <a:buChar char="•"/>
                      </a:pPr>
                      <a:r>
                        <a:rPr lang="en-US" sz="1200" dirty="0"/>
                        <a:t>Advance early program implementation</a:t>
                      </a:r>
                    </a:p>
                  </a:txBody>
                  <a:tcPr marL="68580" marR="68580" marT="34290" marB="34290">
                    <a:noFill/>
                  </a:tcPr>
                </a:tc>
                <a:extLst>
                  <a:ext uri="{0D108BD9-81ED-4DB2-BD59-A6C34878D82A}">
                    <a16:rowId xmlns:a16="http://schemas.microsoft.com/office/drawing/2014/main" val="3143993122"/>
                  </a:ext>
                </a:extLst>
              </a:tr>
              <a:tr h="617220">
                <a:tc>
                  <a:txBody>
                    <a:bodyPr/>
                    <a:lstStyle/>
                    <a:p>
                      <a:pPr marL="285750" indent="-285750">
                        <a:buFont typeface="Arial" panose="020B0604020202020204" pitchFamily="34" charset="0"/>
                        <a:buChar char="•"/>
                      </a:pPr>
                      <a:r>
                        <a:rPr lang="en-US" sz="1200" dirty="0"/>
                        <a:t>Review</a:t>
                      </a:r>
                      <a:r>
                        <a:rPr lang="en-US" sz="1200" baseline="0" dirty="0"/>
                        <a:t> network structure</a:t>
                      </a:r>
                      <a:endParaRPr lang="en-US" sz="1200" dirty="0"/>
                    </a:p>
                  </a:txBody>
                  <a:tcPr marL="68580" marR="68580" marT="34290" marB="34290">
                    <a:noFill/>
                  </a:tcPr>
                </a:tc>
                <a:tc>
                  <a:txBody>
                    <a:bodyPr/>
                    <a:lstStyle/>
                    <a:p>
                      <a:endParaRPr lang="en-US" sz="1000"/>
                    </a:p>
                  </a:txBody>
                  <a:tcPr marL="68580" marR="68580" marT="34290" marB="34290">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Build  staff and board capacity</a:t>
                      </a:r>
                    </a:p>
                  </a:txBody>
                  <a:tcPr marL="68580" marR="68580" marT="34290" marB="34290">
                    <a:noFill/>
                  </a:tcPr>
                </a:tc>
                <a:tc>
                  <a:txBody>
                    <a:bodyPr/>
                    <a:lstStyle/>
                    <a:p>
                      <a:endParaRPr lang="en-US" sz="1000"/>
                    </a:p>
                  </a:txBody>
                  <a:tcPr marL="68580" marR="68580" marT="34290" marB="34290">
                    <a:noFill/>
                  </a:tcPr>
                </a:tc>
                <a:tc>
                  <a:txBody>
                    <a:bodyPr/>
                    <a:lstStyle/>
                    <a:p>
                      <a:pPr marL="285750" indent="-285750">
                        <a:buFont typeface="Arial" panose="020B0604020202020204" pitchFamily="34" charset="0"/>
                        <a:buChar char="•"/>
                      </a:pPr>
                      <a:r>
                        <a:rPr lang="en-US" sz="1200" dirty="0"/>
                        <a:t>Prepare</a:t>
                      </a:r>
                      <a:r>
                        <a:rPr lang="en-US" sz="1200" baseline="0" dirty="0"/>
                        <a:t> for strategic planning</a:t>
                      </a:r>
                      <a:endParaRPr lang="en-US" sz="1200" dirty="0"/>
                    </a:p>
                  </a:txBody>
                  <a:tcPr marL="68580" marR="68580" marT="34290" marB="34290">
                    <a:noFill/>
                  </a:tcPr>
                </a:tc>
                <a:tc>
                  <a:txBody>
                    <a:bodyPr/>
                    <a:lstStyle/>
                    <a:p>
                      <a:endParaRPr lang="en-US" sz="1200"/>
                    </a:p>
                  </a:txBody>
                  <a:tcPr marL="68580" marR="68580" marT="34290" marB="34290">
                    <a:noFill/>
                  </a:tcPr>
                </a:tc>
                <a:tc>
                  <a:txBody>
                    <a:bodyPr/>
                    <a:lstStyle/>
                    <a:p>
                      <a:pPr marL="285750" indent="-285750">
                        <a:buFont typeface="Arial" panose="020B0604020202020204" pitchFamily="34" charset="0"/>
                        <a:buChar char="•"/>
                      </a:pPr>
                      <a:r>
                        <a:rPr lang="en-US" sz="1200" dirty="0"/>
                        <a:t>Commitments</a:t>
                      </a:r>
                      <a:r>
                        <a:rPr lang="en-US" sz="1200" baseline="0" dirty="0"/>
                        <a:t> for sustaining your network</a:t>
                      </a:r>
                      <a:endParaRPr lang="en-US" sz="1200" dirty="0"/>
                    </a:p>
                  </a:txBody>
                  <a:tcPr marL="68580" marR="68580" marT="34290" marB="34290">
                    <a:noFill/>
                  </a:tcPr>
                </a:tc>
                <a:extLst>
                  <a:ext uri="{0D108BD9-81ED-4DB2-BD59-A6C34878D82A}">
                    <a16:rowId xmlns:a16="http://schemas.microsoft.com/office/drawing/2014/main" val="2904476925"/>
                  </a:ext>
                </a:extLst>
              </a:tr>
              <a:tr h="434340">
                <a:tc>
                  <a:txBody>
                    <a:bodyPr/>
                    <a:lstStyle/>
                    <a:p>
                      <a:pPr marL="285750" indent="-285750">
                        <a:buFont typeface="Arial" panose="020B0604020202020204" pitchFamily="34" charset="0"/>
                        <a:buChar char="•"/>
                      </a:pPr>
                      <a:r>
                        <a:rPr lang="en-US" sz="1200" dirty="0"/>
                        <a:t>Review programs</a:t>
                      </a:r>
                      <a:r>
                        <a:rPr lang="en-US" sz="1200" baseline="0" dirty="0"/>
                        <a:t> and activities</a:t>
                      </a:r>
                      <a:endParaRPr lang="en-US" sz="1200" dirty="0"/>
                    </a:p>
                  </a:txBody>
                  <a:tcPr marL="68580" marR="68580" marT="34290" marB="34290">
                    <a:noFill/>
                  </a:tcPr>
                </a:tc>
                <a:tc>
                  <a:txBody>
                    <a:bodyPr/>
                    <a:lstStyle/>
                    <a:p>
                      <a:endParaRPr lang="en-US" sz="1000"/>
                    </a:p>
                  </a:txBody>
                  <a:tcPr marL="68580" marR="68580" marT="34290" marB="34290">
                    <a:noFill/>
                  </a:tcPr>
                </a:tc>
                <a:tc>
                  <a:txBody>
                    <a:bodyPr/>
                    <a:lstStyle/>
                    <a:p>
                      <a:pPr marL="285750" indent="-285750">
                        <a:buFont typeface="Arial" panose="020B0604020202020204" pitchFamily="34" charset="0"/>
                        <a:buChar char="•"/>
                      </a:pPr>
                      <a:endParaRPr lang="en-US" sz="1200" dirty="0"/>
                    </a:p>
                  </a:txBody>
                  <a:tcPr marL="68580" marR="68580" marT="34290" marB="34290">
                    <a:noFill/>
                  </a:tcPr>
                </a:tc>
                <a:tc>
                  <a:txBody>
                    <a:bodyPr/>
                    <a:lstStyle/>
                    <a:p>
                      <a:endParaRPr lang="en-US" sz="1000"/>
                    </a:p>
                  </a:txBody>
                  <a:tcPr marL="68580" marR="68580" marT="34290" marB="34290">
                    <a:noFill/>
                  </a:tcPr>
                </a:tc>
                <a:tc>
                  <a:txBody>
                    <a:bodyPr/>
                    <a:lstStyle/>
                    <a:p>
                      <a:endParaRPr lang="en-US" sz="1200"/>
                    </a:p>
                  </a:txBody>
                  <a:tcPr marL="68580" marR="68580" marT="34290" marB="34290">
                    <a:noFill/>
                  </a:tcPr>
                </a:tc>
                <a:tc>
                  <a:txBody>
                    <a:bodyPr/>
                    <a:lstStyle/>
                    <a:p>
                      <a:endParaRPr lang="en-US" sz="1200"/>
                    </a:p>
                  </a:txBody>
                  <a:tcPr marL="68580" marR="68580" marT="34290" marB="34290">
                    <a:noFill/>
                  </a:tcPr>
                </a:tc>
                <a:tc>
                  <a:txBody>
                    <a:bodyPr/>
                    <a:lstStyle/>
                    <a:p>
                      <a:endParaRPr lang="en-US" sz="1200" dirty="0"/>
                    </a:p>
                  </a:txBody>
                  <a:tcPr marL="68580" marR="68580" marT="34290" marB="34290">
                    <a:noFill/>
                  </a:tcPr>
                </a:tc>
                <a:extLst>
                  <a:ext uri="{0D108BD9-81ED-4DB2-BD59-A6C34878D82A}">
                    <a16:rowId xmlns:a16="http://schemas.microsoft.com/office/drawing/2014/main" val="1417735344"/>
                  </a:ext>
                </a:extLst>
              </a:tr>
              <a:tr h="617220">
                <a:tc>
                  <a:txBody>
                    <a:bodyPr/>
                    <a:lstStyle/>
                    <a:p>
                      <a:pPr marL="285750" indent="-285750">
                        <a:buFont typeface="Arial" panose="020B0604020202020204" pitchFamily="34" charset="0"/>
                        <a:buChar char="•"/>
                      </a:pPr>
                      <a:r>
                        <a:rPr lang="en-US" sz="1200" dirty="0"/>
                        <a:t>Orient</a:t>
                      </a:r>
                      <a:r>
                        <a:rPr lang="en-US" sz="1200" baseline="0" dirty="0"/>
                        <a:t> to Sustainable Network Model</a:t>
                      </a:r>
                      <a:endParaRPr lang="en-US" sz="1200" dirty="0"/>
                    </a:p>
                  </a:txBody>
                  <a:tcPr marL="68580" marR="68580" marT="34290" marB="34290">
                    <a:noFill/>
                  </a:tcPr>
                </a:tc>
                <a:tc>
                  <a:txBody>
                    <a:bodyPr/>
                    <a:lstStyle/>
                    <a:p>
                      <a:endParaRPr lang="en-US" sz="1000"/>
                    </a:p>
                  </a:txBody>
                  <a:tcPr marL="68580" marR="68580" marT="34290" marB="34290">
                    <a:noFill/>
                  </a:tcPr>
                </a:tc>
                <a:tc>
                  <a:txBody>
                    <a:bodyPr/>
                    <a:lstStyle/>
                    <a:p>
                      <a:endParaRPr lang="en-US" sz="1200" dirty="0"/>
                    </a:p>
                  </a:txBody>
                  <a:tcPr marL="68580" marR="68580" marT="34290" marB="34290">
                    <a:noFill/>
                  </a:tcPr>
                </a:tc>
                <a:tc>
                  <a:txBody>
                    <a:bodyPr/>
                    <a:lstStyle/>
                    <a:p>
                      <a:endParaRPr lang="en-US" sz="1000"/>
                    </a:p>
                  </a:txBody>
                  <a:tcPr marL="68580" marR="68580" marT="34290" marB="34290">
                    <a:noFill/>
                  </a:tcPr>
                </a:tc>
                <a:tc>
                  <a:txBody>
                    <a:bodyPr/>
                    <a:lstStyle/>
                    <a:p>
                      <a:endParaRPr lang="en-US" sz="1000"/>
                    </a:p>
                  </a:txBody>
                  <a:tcPr marL="68580" marR="68580" marT="34290" marB="34290">
                    <a:noFill/>
                  </a:tcPr>
                </a:tc>
                <a:tc>
                  <a:txBody>
                    <a:bodyPr/>
                    <a:lstStyle/>
                    <a:p>
                      <a:endParaRPr lang="en-US" sz="1000"/>
                    </a:p>
                  </a:txBody>
                  <a:tcPr marL="68580" marR="68580" marT="34290" marB="34290">
                    <a:noFill/>
                  </a:tcPr>
                </a:tc>
                <a:tc>
                  <a:txBody>
                    <a:bodyPr/>
                    <a:lstStyle/>
                    <a:p>
                      <a:endParaRPr lang="en-US" sz="1000" dirty="0"/>
                    </a:p>
                  </a:txBody>
                  <a:tcPr marL="68580" marR="68580" marT="34290" marB="34290">
                    <a:noFill/>
                  </a:tcPr>
                </a:tc>
                <a:extLst>
                  <a:ext uri="{0D108BD9-81ED-4DB2-BD59-A6C34878D82A}">
                    <a16:rowId xmlns:a16="http://schemas.microsoft.com/office/drawing/2014/main" val="3337789124"/>
                  </a:ext>
                </a:extLst>
              </a:tr>
            </a:tbl>
          </a:graphicData>
        </a:graphic>
      </p:graphicFrame>
    </p:spTree>
    <p:extLst>
      <p:ext uri="{BB962C8B-B14F-4D97-AF65-F5344CB8AC3E}">
        <p14:creationId xmlns:p14="http://schemas.microsoft.com/office/powerpoint/2010/main" val="244415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Save the Dates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b="1" i="1" dirty="0">
                <a:solidFill>
                  <a:schemeClr val="accent5">
                    <a:lumMod val="50000"/>
                  </a:schemeClr>
                </a:solidFill>
              </a:rPr>
              <a:t>The ABCs of Rural Health Networks</a:t>
            </a:r>
          </a:p>
          <a:p>
            <a:pPr marL="0" indent="0" algn="ctr">
              <a:buNone/>
            </a:pPr>
            <a:r>
              <a:rPr lang="en-US" dirty="0" smtClean="0"/>
              <a:t>August 23, </a:t>
            </a:r>
            <a:r>
              <a:rPr lang="en-US" dirty="0"/>
              <a:t>2017  </a:t>
            </a:r>
            <a:r>
              <a:rPr lang="en-US" dirty="0" smtClean="0"/>
              <a:t>3:00 </a:t>
            </a:r>
            <a:r>
              <a:rPr lang="en-US" dirty="0"/>
              <a:t>EDT</a:t>
            </a:r>
          </a:p>
          <a:p>
            <a:pPr marL="0" indent="0">
              <a:buNone/>
            </a:pPr>
            <a:endParaRPr lang="en-US" dirty="0"/>
          </a:p>
          <a:p>
            <a:pPr marL="0" indent="0" algn="ctr">
              <a:buNone/>
            </a:pPr>
            <a:endParaRPr lang="en-US" i="1" dirty="0"/>
          </a:p>
          <a:p>
            <a:pPr marL="0" indent="0" algn="ctr">
              <a:buNone/>
            </a:pPr>
            <a:r>
              <a:rPr lang="en-US" b="1" i="1" dirty="0">
                <a:solidFill>
                  <a:schemeClr val="accent3">
                    <a:lumMod val="50000"/>
                  </a:schemeClr>
                </a:solidFill>
              </a:rPr>
              <a:t>Sustainable Network Model: Adaptive Networks</a:t>
            </a:r>
          </a:p>
          <a:p>
            <a:pPr marL="0" indent="0" algn="ctr">
              <a:buNone/>
            </a:pPr>
            <a:r>
              <a:rPr lang="en-US" dirty="0"/>
              <a:t>September </a:t>
            </a:r>
            <a:r>
              <a:rPr lang="en-US" dirty="0" smtClean="0"/>
              <a:t>28, </a:t>
            </a:r>
            <a:r>
              <a:rPr lang="en-US" dirty="0"/>
              <a:t>2017   2:00 EDT</a:t>
            </a:r>
          </a:p>
        </p:txBody>
      </p:sp>
      <p:sp>
        <p:nvSpPr>
          <p:cNvPr id="4" name="Slide Number Placeholder 3"/>
          <p:cNvSpPr>
            <a:spLocks noGrp="1"/>
          </p:cNvSpPr>
          <p:nvPr>
            <p:ph type="sldNum" sz="quarter" idx="12"/>
          </p:nvPr>
        </p:nvSpPr>
        <p:spPr/>
        <p:txBody>
          <a:bodyPr/>
          <a:lstStyle/>
          <a:p>
            <a:fld id="{F3D80011-5CAD-4923-8708-8786ABE7EA61}" type="slidenum">
              <a:rPr lang="en-US">
                <a:solidFill>
                  <a:prstClr val="white"/>
                </a:solidFill>
                <a:latin typeface="Calibri"/>
              </a:rPr>
              <a:pPr/>
              <a:t>7</a:t>
            </a:fld>
            <a:endParaRPr lang="en-US" dirty="0">
              <a:solidFill>
                <a:prstClr val="white"/>
              </a:solidFill>
              <a:latin typeface="Calibri"/>
            </a:endParaRPr>
          </a:p>
        </p:txBody>
      </p:sp>
    </p:spTree>
    <p:extLst>
      <p:ext uri="{BB962C8B-B14F-4D97-AF65-F5344CB8AC3E}">
        <p14:creationId xmlns:p14="http://schemas.microsoft.com/office/powerpoint/2010/main" val="2219629948"/>
      </p:ext>
    </p:extLst>
  </p:cSld>
  <p:clrMapOvr>
    <a:masterClrMapping/>
  </p:clrMapOvr>
</p:sld>
</file>

<file path=ppt/theme/theme1.xml><?xml version="1.0" encoding="utf-8"?>
<a:theme xmlns:a="http://schemas.openxmlformats.org/drawingml/2006/main" name="Alliant PowerPoint Template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1_Alliant PowerPoint Template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53B05FBB902B45BF79223BDD889307" ma:contentTypeVersion="7" ma:contentTypeDescription="Create a new document." ma:contentTypeScope="" ma:versionID="e844d5861343fed8107d9a2bc48bc30d">
  <xsd:schema xmlns:xsd="http://www.w3.org/2001/XMLSchema" xmlns:xs="http://www.w3.org/2001/XMLSchema" xmlns:p="http://schemas.microsoft.com/office/2006/metadata/properties" xmlns:ns2="4ad396bc-5f37-4990-8e76-2d0c886e0fdd" xmlns:ns3="26441a0c-9437-41dd-83ba-fb185eb32e2d" targetNamespace="http://schemas.microsoft.com/office/2006/metadata/properties" ma:root="true" ma:fieldsID="a794899474a4ae26a7f57822bc11895c" ns2:_="" ns3:_="">
    <xsd:import namespace="4ad396bc-5f37-4990-8e76-2d0c886e0fdd"/>
    <xsd:import namespace="26441a0c-9437-41dd-83ba-fb185eb32e2d"/>
    <xsd:element name="properties">
      <xsd:complexType>
        <xsd:sequence>
          <xsd:element name="documentManagement">
            <xsd:complexType>
              <xsd:all>
                <xsd:element ref="ns2:SharedWithUsers" minOccurs="0"/>
                <xsd:element ref="ns2:SharedWithDetails" minOccurs="0"/>
                <xsd:element ref="ns3:Application"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d396bc-5f37-4990-8e76-2d0c886e0f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6441a0c-9437-41dd-83ba-fb185eb32e2d" elementFormDefault="qualified">
    <xsd:import namespace="http://schemas.microsoft.com/office/2006/documentManagement/types"/>
    <xsd:import namespace="http://schemas.microsoft.com/office/infopath/2007/PartnerControls"/>
    <xsd:element name="Application" ma:index="10" nillable="true" ma:displayName="Application" ma:default="0" ma:internalName="Application">
      <xsd:simpleType>
        <xsd:restriction base="dms:Boolea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lication xmlns="26441a0c-9437-41dd-83ba-fb185eb32e2d">false</Application>
  </documentManagement>
</p:properties>
</file>

<file path=customXml/itemProps1.xml><?xml version="1.0" encoding="utf-8"?>
<ds:datastoreItem xmlns:ds="http://schemas.openxmlformats.org/officeDocument/2006/customXml" ds:itemID="{F3814520-6D93-4011-AE3F-2DD5DE586F2E}"/>
</file>

<file path=customXml/itemProps2.xml><?xml version="1.0" encoding="utf-8"?>
<ds:datastoreItem xmlns:ds="http://schemas.openxmlformats.org/officeDocument/2006/customXml" ds:itemID="{2F84DF42-8878-4CCF-BB79-F36EAA2762EE}"/>
</file>

<file path=customXml/itemProps3.xml><?xml version="1.0" encoding="utf-8"?>
<ds:datastoreItem xmlns:ds="http://schemas.openxmlformats.org/officeDocument/2006/customXml" ds:itemID="{1F55A798-4243-4C3B-8AD4-3017DA4D9199}"/>
</file>

<file path=docProps/app.xml><?xml version="1.0" encoding="utf-8"?>
<Properties xmlns="http://schemas.openxmlformats.org/officeDocument/2006/extended-properties" xmlns:vt="http://schemas.openxmlformats.org/officeDocument/2006/docPropsVTypes">
  <Template>Alliant PowerPoint Template 2011</Template>
  <TotalTime>20177</TotalTime>
  <Words>614</Words>
  <Application>Microsoft Office PowerPoint</Application>
  <PresentationFormat>On-screen Show (4:3)</PresentationFormat>
  <Paragraphs>105</Paragraphs>
  <Slides>7</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vt:i4>
      </vt:variant>
    </vt:vector>
  </HeadingPairs>
  <TitlesOfParts>
    <vt:vector size="16" baseType="lpstr">
      <vt:lpstr>Aharoni</vt:lpstr>
      <vt:lpstr>Arial</vt:lpstr>
      <vt:lpstr>Arial Narrow</vt:lpstr>
      <vt:lpstr>Calibri</vt:lpstr>
      <vt:lpstr>Wingdings</vt:lpstr>
      <vt:lpstr>Alliant PowerPoint Template 2011</vt:lpstr>
      <vt:lpstr>Custom Design</vt:lpstr>
      <vt:lpstr>1_Office Theme</vt:lpstr>
      <vt:lpstr>1_Alliant PowerPoint Template 2011</vt:lpstr>
      <vt:lpstr> Rural Health Network Development Planning Program  Welcome Webinar &amp; Kickoff Call  </vt:lpstr>
      <vt:lpstr>Network Planning Program Purpose</vt:lpstr>
      <vt:lpstr>Network Planning Program Objectives</vt:lpstr>
      <vt:lpstr>PowerPoint Presentation</vt:lpstr>
      <vt:lpstr>We Believe…</vt:lpstr>
      <vt:lpstr>Cycle of Planning Activities</vt:lpstr>
      <vt:lpstr>Save the Dates</vt:lpstr>
    </vt:vector>
  </TitlesOfParts>
  <Company>Alliant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Dobbins</dc:creator>
  <cp:lastModifiedBy>Afayee, Sara (HRSA)</cp:lastModifiedBy>
  <cp:revision>632</cp:revision>
  <cp:lastPrinted>2016-08-08T19:35:11Z</cp:lastPrinted>
  <dcterms:created xsi:type="dcterms:W3CDTF">2012-03-14T16:25:36Z</dcterms:created>
  <dcterms:modified xsi:type="dcterms:W3CDTF">2017-08-03T17:30:18Z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0x0101002A53B05FBB902B45BF79223BDD889307</vt:lpwstr>
  </property>
</Properties>
</file>